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5" r:id="rId4"/>
    <p:sldId id="270" r:id="rId5"/>
    <p:sldId id="271" r:id="rId6"/>
    <p:sldId id="273" r:id="rId7"/>
    <p:sldId id="274" r:id="rId8"/>
    <p:sldId id="259" r:id="rId9"/>
    <p:sldId id="260" r:id="rId10"/>
    <p:sldId id="267" r:id="rId11"/>
    <p:sldId id="268" r:id="rId12"/>
    <p:sldId id="269" r:id="rId13"/>
    <p:sldId id="261" r:id="rId14"/>
    <p:sldId id="275" r:id="rId15"/>
    <p:sldId id="262" r:id="rId16"/>
    <p:sldId id="277" r:id="rId17"/>
    <p:sldId id="280" r:id="rId18"/>
    <p:sldId id="276" r:id="rId19"/>
    <p:sldId id="278" r:id="rId20"/>
    <p:sldId id="279" r:id="rId21"/>
    <p:sldId id="281" r:id="rId22"/>
    <p:sldId id="282" r:id="rId23"/>
  </p:sldIdLst>
  <p:sldSz cx="18288000" cy="10287000"/>
  <p:notesSz cx="6858000" cy="9144000"/>
  <p:embeddedFontLst>
    <p:embeddedFont>
      <p:font typeface="Source Han Sans KR Bold" panose="020B0600000101010101" charset="-127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Noto Sans KR" panose="020B0200000000000000" pitchFamily="50" charset="-127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C00"/>
    <a:srgbClr val="FFA83F"/>
    <a:srgbClr val="FFA537"/>
    <a:srgbClr val="3160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25" autoAdjust="0"/>
    <p:restoredTop sz="94622" autoAdjust="0"/>
  </p:normalViewPr>
  <p:slideViewPr>
    <p:cSldViewPr>
      <p:cViewPr varScale="1">
        <p:scale>
          <a:sx n="72" d="100"/>
          <a:sy n="72" d="100"/>
        </p:scale>
        <p:origin x="1050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43000" y="4054535"/>
            <a:ext cx="13258800" cy="11754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799"/>
              </a:lnSpc>
              <a:spcBef>
                <a:spcPct val="0"/>
              </a:spcBef>
            </a:pPr>
            <a:r>
              <a:rPr lang="en-US" altLang="ko-KR" sz="6999" b="1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DB</a:t>
            </a:r>
            <a:r>
              <a:rPr lang="ko-KR" altLang="en-US" sz="6999" b="1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분석설계</a:t>
            </a:r>
            <a:endParaRPr lang="en-US" sz="6999" b="1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162050" y="5454590"/>
            <a:ext cx="8743950" cy="1034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dirty="0" err="1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동서울터미널</a:t>
            </a:r>
            <a:r>
              <a:rPr lang="ko-KR" altLang="en-US" sz="3000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 </a:t>
            </a:r>
            <a:r>
              <a:rPr lang="en-US" altLang="ko-KR" sz="3000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DB</a:t>
            </a:r>
            <a:r>
              <a:rPr lang="ko-KR" altLang="en-US" sz="3000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분석</a:t>
            </a:r>
            <a:endParaRPr lang="en-US" altLang="ko-KR" sz="3000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"/>
              <a:sym typeface="Source Han Sans KR"/>
            </a:endParaRP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2400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https://www.ti21.co.kr/index.aspx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09595" y="8836025"/>
            <a:ext cx="4657805" cy="8686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2025–11–25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ko-KR" altLang="en-US" sz="2499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김성중</a:t>
            </a:r>
            <a:r>
              <a:rPr lang="en-US" altLang="ko-KR" sz="2499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, </a:t>
            </a:r>
            <a:r>
              <a:rPr lang="ko-KR" altLang="en-US" sz="2499" dirty="0" err="1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박찬하</a:t>
            </a:r>
            <a:r>
              <a:rPr lang="en-US" altLang="ko-KR" sz="2499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, </a:t>
            </a:r>
            <a:r>
              <a:rPr lang="ko-KR" altLang="en-US" sz="2499" dirty="0" err="1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이령경</a:t>
            </a:r>
            <a:r>
              <a:rPr lang="en-US" altLang="ko-KR" sz="2499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, </a:t>
            </a:r>
            <a:r>
              <a:rPr lang="ko-KR" altLang="en-US" sz="2499" dirty="0" err="1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정해연</a:t>
            </a:r>
            <a:endParaRPr lang="en-US" sz="2499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"/>
              <a:sym typeface="Source Han Sans KR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5641401" y="7640401"/>
            <a:ext cx="1617899" cy="161789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8C00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5693903" y="8183379"/>
            <a:ext cx="1512894" cy="474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1"/>
              </a:lnSpc>
              <a:spcBef>
                <a:spcPct val="0"/>
              </a:spcBef>
            </a:pPr>
            <a:r>
              <a:rPr lang="ko-KR" altLang="en-US" sz="2786" dirty="0" err="1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"/>
                <a:sym typeface="Source Han Sans KR"/>
              </a:rPr>
              <a:t>뒷조</a:t>
            </a:r>
            <a:endParaRPr lang="en-US" sz="278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587827" y="606877"/>
            <a:ext cx="371251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테이블 명세서</a:t>
            </a:r>
            <a:endParaRPr lang="en-US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5240000" y="606877"/>
            <a:ext cx="24601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altLang="ko-KR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04</a:t>
            </a:r>
            <a:endParaRPr lang="en-US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01B71765-5677-4E9A-A0BB-86B8F640AC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830574"/>
              </p:ext>
            </p:extLst>
          </p:nvPr>
        </p:nvGraphicFramePr>
        <p:xfrm>
          <a:off x="1142999" y="1485900"/>
          <a:ext cx="13869994" cy="6233710"/>
        </p:xfrm>
        <a:graphic>
          <a:graphicData uri="http://schemas.openxmlformats.org/drawingml/2006/table">
            <a:tbl>
              <a:tblPr/>
              <a:tblGrid>
                <a:gridCol w="2592715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8276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729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749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231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4526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routeInfo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운행정보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운행코드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r_id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Auto-</a:t>
                      </a: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Incre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r_date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Date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운수사코드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c_id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366938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r_depature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871509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r_arrival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Time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2974145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소요시간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r_takeTime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277904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출발지코드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d_id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590924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도착지코드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a_id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8833962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버스등급코드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bc_id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Tinyint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934098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버스유형코드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bt_id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Tinyint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1724336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총좌석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r_totalseat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Tinyint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0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Unsigned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757637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잔여좌석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r_available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Tinyint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Unsigned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839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6649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587827" y="606877"/>
            <a:ext cx="371251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테이블 명세서</a:t>
            </a:r>
            <a:endParaRPr lang="en-US" altLang="ko-KR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3987655" y="606877"/>
            <a:ext cx="3712518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altLang="ko-KR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04</a:t>
            </a:r>
            <a:endParaRPr lang="en-US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graphicFrame>
        <p:nvGraphicFramePr>
          <p:cNvPr id="36" name="표 35">
            <a:extLst>
              <a:ext uri="{FF2B5EF4-FFF2-40B4-BE49-F238E27FC236}">
                <a16:creationId xmlns:a16="http://schemas.microsoft.com/office/drawing/2014/main" id="{0046A242-5892-494F-B7A8-6DC7BF7796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460323"/>
              </p:ext>
            </p:extLst>
          </p:nvPr>
        </p:nvGraphicFramePr>
        <p:xfrm>
          <a:off x="1142999" y="7031967"/>
          <a:ext cx="13869994" cy="2226325"/>
        </p:xfrm>
        <a:graphic>
          <a:graphicData uri="http://schemas.openxmlformats.org/drawingml/2006/table">
            <a:tbl>
              <a:tblPr/>
              <a:tblGrid>
                <a:gridCol w="2592715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8276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729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749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231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4526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busClass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버스등급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버스등급코드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bc_id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Tinyint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Auto-</a:t>
                      </a: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Incre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등급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bc_class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‘</a:t>
                      </a:r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일반</a:t>
                      </a: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’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할인율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bc_discount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0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366938"/>
                  </a:ext>
                </a:extLst>
              </a:tr>
            </a:tbl>
          </a:graphicData>
        </a:graphic>
      </p:graphicFrame>
      <p:graphicFrame>
        <p:nvGraphicFramePr>
          <p:cNvPr id="37" name="표 36">
            <a:extLst>
              <a:ext uri="{FF2B5EF4-FFF2-40B4-BE49-F238E27FC236}">
                <a16:creationId xmlns:a16="http://schemas.microsoft.com/office/drawing/2014/main" id="{CCFF40BB-7E33-4A2D-8F84-7D3A899AA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9012024"/>
              </p:ext>
            </p:extLst>
          </p:nvPr>
        </p:nvGraphicFramePr>
        <p:xfrm>
          <a:off x="1141406" y="1485900"/>
          <a:ext cx="13869994" cy="2226325"/>
        </p:xfrm>
        <a:graphic>
          <a:graphicData uri="http://schemas.openxmlformats.org/drawingml/2006/table">
            <a:tbl>
              <a:tblPr/>
              <a:tblGrid>
                <a:gridCol w="2592715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8276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729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749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231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4526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departure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출발지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출발지코드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Auto-</a:t>
                      </a: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Incre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출발지역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d_region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출발터미널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d_terminal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366938"/>
                  </a:ext>
                </a:extLst>
              </a:tr>
            </a:tbl>
          </a:graphicData>
        </a:graphic>
      </p:graphicFrame>
      <p:graphicFrame>
        <p:nvGraphicFramePr>
          <p:cNvPr id="38" name="표 37">
            <a:extLst>
              <a:ext uri="{FF2B5EF4-FFF2-40B4-BE49-F238E27FC236}">
                <a16:creationId xmlns:a16="http://schemas.microsoft.com/office/drawing/2014/main" id="{3A3AC971-29CB-41BC-A575-DC30A92DFE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9516782"/>
              </p:ext>
            </p:extLst>
          </p:nvPr>
        </p:nvGraphicFramePr>
        <p:xfrm>
          <a:off x="1142999" y="4258934"/>
          <a:ext cx="13869994" cy="2226325"/>
        </p:xfrm>
        <a:graphic>
          <a:graphicData uri="http://schemas.openxmlformats.org/drawingml/2006/table">
            <a:tbl>
              <a:tblPr/>
              <a:tblGrid>
                <a:gridCol w="2592715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8276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729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749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231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4526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arrival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도착지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도착지코드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Auto-</a:t>
                      </a: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Incre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도착지역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a_region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452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도착터미널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a_terminal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366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5796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TextBox 15"/>
          <p:cNvSpPr txBox="1"/>
          <p:nvPr/>
        </p:nvSpPr>
        <p:spPr>
          <a:xfrm>
            <a:off x="587827" y="606877"/>
            <a:ext cx="371251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테이블 명세서</a:t>
            </a:r>
            <a:endParaRPr lang="en-US" altLang="ko-KR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5925800" y="606877"/>
            <a:ext cx="1774373" cy="4381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altLang="ko-KR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04</a:t>
            </a:r>
            <a:endParaRPr lang="en-US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51ADC4DE-1235-4FD4-857B-E11C89DBD6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9749057"/>
              </p:ext>
            </p:extLst>
          </p:nvPr>
        </p:nvGraphicFramePr>
        <p:xfrm>
          <a:off x="1141406" y="2019300"/>
          <a:ext cx="13869994" cy="2671584"/>
        </p:xfrm>
        <a:graphic>
          <a:graphicData uri="http://schemas.openxmlformats.org/drawingml/2006/table">
            <a:tbl>
              <a:tblPr/>
              <a:tblGrid>
                <a:gridCol w="2592715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8276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729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749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231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4526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company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운수사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운수사코드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c_id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Auto-</a:t>
                      </a: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Incre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회사명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c_name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연락처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c_phone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366938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c_address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Varchar(50)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871509"/>
                  </a:ext>
                </a:extLst>
              </a:tr>
            </a:tbl>
          </a:graphicData>
        </a:graphic>
      </p:graphicFrame>
      <p:graphicFrame>
        <p:nvGraphicFramePr>
          <p:cNvPr id="27" name="표 26">
            <a:extLst>
              <a:ext uri="{FF2B5EF4-FFF2-40B4-BE49-F238E27FC236}">
                <a16:creationId xmlns:a16="http://schemas.microsoft.com/office/drawing/2014/main" id="{3003AE1D-5CA6-4998-AC0C-4808509711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4533839"/>
              </p:ext>
            </p:extLst>
          </p:nvPr>
        </p:nvGraphicFramePr>
        <p:xfrm>
          <a:off x="1141406" y="5676900"/>
          <a:ext cx="13869994" cy="2303540"/>
        </p:xfrm>
        <a:graphic>
          <a:graphicData uri="http://schemas.openxmlformats.org/drawingml/2006/table">
            <a:tbl>
              <a:tblPr/>
              <a:tblGrid>
                <a:gridCol w="2592715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8276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729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749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231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60708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busType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버스유형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6070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4607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버스유형코드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bt_id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Tinyint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Auto-</a:t>
                      </a: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Incre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607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유형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bt_type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Varchar(10)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607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기본요금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bt_price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0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Unsigned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366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7860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587827" y="606877"/>
            <a:ext cx="3907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테이블 명세서</a:t>
            </a:r>
            <a:endParaRPr lang="en-US" altLang="ko-KR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6992600" y="606877"/>
            <a:ext cx="7075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04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C7F0F80B-81DA-4E84-A1CC-9CB91DA626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4679949"/>
              </p:ext>
            </p:extLst>
          </p:nvPr>
        </p:nvGraphicFramePr>
        <p:xfrm>
          <a:off x="1143000" y="1485900"/>
          <a:ext cx="13868398" cy="4406660"/>
        </p:xfrm>
        <a:graphic>
          <a:graphicData uri="http://schemas.openxmlformats.org/drawingml/2006/table">
            <a:tbl>
              <a:tblPr/>
              <a:tblGrid>
                <a:gridCol w="2592417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7990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444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463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463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561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060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4066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booking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예매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4066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4406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예매코드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Auto-</a:t>
                      </a: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Incre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406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예매날짜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b_date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Date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Currdate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406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휴대폰번호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b_phone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366938"/>
                  </a:ext>
                </a:extLst>
              </a:tr>
              <a:tr h="4406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생년월일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b_birth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Varchar(10)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8871509"/>
                  </a:ext>
                </a:extLst>
              </a:tr>
              <a:tr h="4406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카드번호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b_card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Unsigned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2974145"/>
                  </a:ext>
                </a:extLst>
              </a:tr>
              <a:tr h="4406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운행코드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r_id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277904"/>
                  </a:ext>
                </a:extLst>
              </a:tr>
              <a:tr h="4406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좌석번호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b_seat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Varchar(10)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590924"/>
                  </a:ext>
                </a:extLst>
              </a:tr>
              <a:tr h="44066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승객유형코드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p_id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Tinyint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8833962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D6EE8AF-FDBD-4BD3-AC6B-3531AEC4AD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197100"/>
              </p:ext>
            </p:extLst>
          </p:nvPr>
        </p:nvGraphicFramePr>
        <p:xfrm>
          <a:off x="1143000" y="6394502"/>
          <a:ext cx="13868398" cy="2133600"/>
        </p:xfrm>
        <a:graphic>
          <a:graphicData uri="http://schemas.openxmlformats.org/drawingml/2006/table">
            <a:tbl>
              <a:tblPr/>
              <a:tblGrid>
                <a:gridCol w="2592417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7990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444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463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463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561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060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26720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 err="1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pessengerType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승객유형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승객유형코드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Tinyint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Auto-</a:t>
                      </a: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Incre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승객유형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p_type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Varchar(10)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267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할인율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p_discount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366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8134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587827" y="606877"/>
            <a:ext cx="3907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테이블 명세서</a:t>
            </a:r>
            <a:endParaRPr lang="en-US" altLang="ko-KR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6992600" y="606877"/>
            <a:ext cx="7075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04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03405F07-F334-4D82-8C82-3DFA588456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7040949"/>
              </p:ext>
            </p:extLst>
          </p:nvPr>
        </p:nvGraphicFramePr>
        <p:xfrm>
          <a:off x="1141406" y="1485900"/>
          <a:ext cx="13869994" cy="2671584"/>
        </p:xfrm>
        <a:graphic>
          <a:graphicData uri="http://schemas.openxmlformats.org/drawingml/2006/table">
            <a:tbl>
              <a:tblPr/>
              <a:tblGrid>
                <a:gridCol w="2592715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8276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729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749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231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45264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manager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관리자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아이디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비밀권호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m_pw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m_name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4939819"/>
                  </a:ext>
                </a:extLst>
              </a:tr>
              <a:tr h="44526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전화번호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m_phone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174246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776277C1-29A0-41E4-A905-58826096CE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17693"/>
              </p:ext>
            </p:extLst>
          </p:nvPr>
        </p:nvGraphicFramePr>
        <p:xfrm>
          <a:off x="1141406" y="4996781"/>
          <a:ext cx="13869994" cy="3690366"/>
        </p:xfrm>
        <a:graphic>
          <a:graphicData uri="http://schemas.openxmlformats.org/drawingml/2006/table">
            <a:tbl>
              <a:tblPr/>
              <a:tblGrid>
                <a:gridCol w="2592715">
                  <a:extLst>
                    <a:ext uri="{9D8B030D-6E8A-4147-A177-3AD203B41FA5}">
                      <a16:colId xmlns:a16="http://schemas.microsoft.com/office/drawing/2014/main" val="1241426637"/>
                    </a:ext>
                  </a:extLst>
                </a:gridCol>
                <a:gridCol w="2488276">
                  <a:extLst>
                    <a:ext uri="{9D8B030D-6E8A-4147-A177-3AD203B41FA5}">
                      <a16:colId xmlns:a16="http://schemas.microsoft.com/office/drawing/2014/main" val="3361416489"/>
                    </a:ext>
                  </a:extLst>
                </a:gridCol>
                <a:gridCol w="2473729">
                  <a:extLst>
                    <a:ext uri="{9D8B030D-6E8A-4147-A177-3AD203B41FA5}">
                      <a16:colId xmlns:a16="http://schemas.microsoft.com/office/drawing/2014/main" val="2242101320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1251982901"/>
                    </a:ext>
                  </a:extLst>
                </a:gridCol>
                <a:gridCol w="1600647">
                  <a:extLst>
                    <a:ext uri="{9D8B030D-6E8A-4147-A177-3AD203B41FA5}">
                      <a16:colId xmlns:a16="http://schemas.microsoft.com/office/drawing/2014/main" val="806298737"/>
                    </a:ext>
                  </a:extLst>
                </a:gridCol>
                <a:gridCol w="1629749">
                  <a:extLst>
                    <a:ext uri="{9D8B030D-6E8A-4147-A177-3AD203B41FA5}">
                      <a16:colId xmlns:a16="http://schemas.microsoft.com/office/drawing/2014/main" val="3405610151"/>
                    </a:ext>
                  </a:extLst>
                </a:gridCol>
                <a:gridCol w="1484231">
                  <a:extLst>
                    <a:ext uri="{9D8B030D-6E8A-4147-A177-3AD203B41FA5}">
                      <a16:colId xmlns:a16="http://schemas.microsoft.com/office/drawing/2014/main" val="888185019"/>
                    </a:ext>
                  </a:extLst>
                </a:gridCol>
              </a:tblGrid>
              <a:tr h="442341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영문명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notice</a:t>
                      </a:r>
                      <a:endParaRPr lang="ko-KR" altLang="en-US" sz="1800" b="0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1" kern="0" spc="0" dirty="0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테이블 </a:t>
                      </a:r>
                      <a:r>
                        <a:rPr lang="ko-KR" altLang="en-US" sz="1800" b="1" kern="0" spc="0" dirty="0" err="1"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한글명</a:t>
                      </a:r>
                      <a:endParaRPr lang="ko-KR" altLang="en-US" sz="1800" b="1" kern="0" spc="0" dirty="0">
                        <a:solidFill>
                          <a:srgbClr val="000000"/>
                        </a:solidFill>
                        <a:effectLst/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kern="0" spc="0" dirty="0">
                          <a:solidFill>
                            <a:srgbClr val="000000"/>
                          </a:solidFill>
                          <a:effectLst/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공지사항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800" b="1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9899276"/>
                  </a:ext>
                </a:extLst>
              </a:tr>
              <a:tr h="44234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800" b="0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한글 </a:t>
                      </a:r>
                      <a:r>
                        <a:rPr lang="ko-KR" altLang="en-US" sz="1800" b="0" dirty="0" err="1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컬럼명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Field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Type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Null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Default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Extra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223899"/>
                  </a:ext>
                </a:extLst>
              </a:tr>
              <a:tr h="4423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공지사항코드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n_id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Tinyint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PRI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Auto-</a:t>
                      </a: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Incre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5191015"/>
                  </a:ext>
                </a:extLst>
              </a:tr>
              <a:tr h="4423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제목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n_title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Varchar(30)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648975"/>
                  </a:ext>
                </a:extLst>
              </a:tr>
              <a:tr h="4989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n_content</a:t>
                      </a:r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Varchar(1000)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</a:p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7047793"/>
                  </a:ext>
                </a:extLst>
              </a:tr>
              <a:tr h="4989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관리자아이디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m_id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Varchar(20)</a:t>
                      </a:r>
                    </a:p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2812189"/>
                  </a:ext>
                </a:extLst>
              </a:tr>
              <a:tr h="4423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작성일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n_date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Date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Currentdate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738601"/>
                  </a:ext>
                </a:extLst>
              </a:tr>
              <a:tr h="4423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조회수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n_viewCount</a:t>
                      </a:r>
                      <a:endParaRPr lang="en-US" altLang="ko-KR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Int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0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Unsigned</a:t>
                      </a:r>
                      <a:endParaRPr lang="ko-KR" altLang="en-US" sz="14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83669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6980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587827" y="606877"/>
            <a:ext cx="3907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물리모델</a:t>
            </a:r>
            <a:endParaRPr lang="en-US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1658600" y="606877"/>
            <a:ext cx="60415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05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8C72421-E33B-4365-8AB0-C2E2422A37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1062" y="1095375"/>
            <a:ext cx="8905875" cy="809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408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587827" y="606877"/>
            <a:ext cx="3907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SQL </a:t>
            </a:r>
            <a:r>
              <a:rPr lang="ko-KR" alt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조회</a:t>
            </a:r>
            <a:endParaRPr lang="en-US" sz="3000" b="1" spc="156" dirty="0">
              <a:solidFill>
                <a:srgbClr val="FF8C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7211719" y="606877"/>
            <a:ext cx="488454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ADCB0B4B-9689-4540-91EE-8782A8B66A37}"/>
              </a:ext>
            </a:extLst>
          </p:cNvPr>
          <p:cNvSpPr/>
          <p:nvPr/>
        </p:nvSpPr>
        <p:spPr>
          <a:xfrm>
            <a:off x="3685845" y="1585349"/>
            <a:ext cx="10916309" cy="7116301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5BD43C93-5AB4-4AE7-8FBE-EC375D68DF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4"/>
          <a:stretch/>
        </p:blipFill>
        <p:spPr>
          <a:xfrm>
            <a:off x="3872400" y="1787677"/>
            <a:ext cx="10556906" cy="6748550"/>
          </a:xfrm>
          <a:prstGeom prst="rect">
            <a:avLst/>
          </a:prstGeom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1A9A6CAF-5EF8-4368-BA09-B4A7E6E6677A}"/>
              </a:ext>
            </a:extLst>
          </p:cNvPr>
          <p:cNvSpPr/>
          <p:nvPr/>
        </p:nvSpPr>
        <p:spPr>
          <a:xfrm>
            <a:off x="4322952" y="1466631"/>
            <a:ext cx="4516248" cy="55266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전체 승객 중 아동 승객 예매 정보 출력</a:t>
            </a:r>
          </a:p>
        </p:txBody>
      </p:sp>
    </p:spTree>
    <p:extLst>
      <p:ext uri="{BB962C8B-B14F-4D97-AF65-F5344CB8AC3E}">
        <p14:creationId xmlns:p14="http://schemas.microsoft.com/office/powerpoint/2010/main" val="1818074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C021FDE5-D7DA-405A-9DD5-F5AAD054998F}"/>
              </a:ext>
            </a:extLst>
          </p:cNvPr>
          <p:cNvSpPr/>
          <p:nvPr/>
        </p:nvSpPr>
        <p:spPr>
          <a:xfrm>
            <a:off x="2431591" y="2392386"/>
            <a:ext cx="6248400" cy="3688567"/>
          </a:xfrm>
          <a:prstGeom prst="roundRect">
            <a:avLst>
              <a:gd name="adj" fmla="val 4075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587827" y="606877"/>
            <a:ext cx="3907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SQL </a:t>
            </a:r>
            <a:r>
              <a:rPr lang="ko-KR" alt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조회</a:t>
            </a:r>
            <a:endParaRPr lang="en-US" sz="3000" b="1" spc="156" dirty="0">
              <a:solidFill>
                <a:srgbClr val="FF8C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7211719" y="606877"/>
            <a:ext cx="488454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7213F09A-2592-4B14-BFA3-C3016EF38E2F}"/>
              </a:ext>
            </a:extLst>
          </p:cNvPr>
          <p:cNvSpPr/>
          <p:nvPr/>
        </p:nvSpPr>
        <p:spPr>
          <a:xfrm>
            <a:off x="9556848" y="2392386"/>
            <a:ext cx="6248400" cy="3688567"/>
          </a:xfrm>
          <a:prstGeom prst="roundRect">
            <a:avLst>
              <a:gd name="adj" fmla="val 4075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03EC4C1-01E1-4D7E-87A8-5F0A37B52342}"/>
              </a:ext>
            </a:extLst>
          </p:cNvPr>
          <p:cNvSpPr/>
          <p:nvPr/>
        </p:nvSpPr>
        <p:spPr>
          <a:xfrm>
            <a:off x="3429001" y="6521760"/>
            <a:ext cx="11430000" cy="2944050"/>
          </a:xfrm>
          <a:prstGeom prst="roundRect">
            <a:avLst>
              <a:gd name="adj" fmla="val 6314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83AA869-C2BF-43DA-BEEE-CBBC55A1E8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71" b="2147"/>
          <a:stretch/>
        </p:blipFill>
        <p:spPr>
          <a:xfrm>
            <a:off x="2628343" y="2627639"/>
            <a:ext cx="5875619" cy="321806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4E9E12E-B80A-4D3A-9590-4DC6E9BC0B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0" t="8381" r="4981" b="3899"/>
          <a:stretch/>
        </p:blipFill>
        <p:spPr>
          <a:xfrm>
            <a:off x="9753600" y="2627639"/>
            <a:ext cx="5875619" cy="3218061"/>
          </a:xfrm>
          <a:prstGeom prst="rect">
            <a:avLst/>
          </a:prstGeom>
        </p:spPr>
      </p:pic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E46DDC50-3CB2-4210-90D0-A2DB03B95E6C}"/>
              </a:ext>
            </a:extLst>
          </p:cNvPr>
          <p:cNvSpPr/>
          <p:nvPr/>
        </p:nvSpPr>
        <p:spPr>
          <a:xfrm rot="16200000">
            <a:off x="8954737" y="3991607"/>
            <a:ext cx="381000" cy="490125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14C4374-C39F-4E50-9526-E7143B1CEF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9"/>
          <a:stretch/>
        </p:blipFill>
        <p:spPr>
          <a:xfrm>
            <a:off x="3569917" y="6637533"/>
            <a:ext cx="11148165" cy="273246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E34631B-14C3-48E0-AD5F-39D66332A4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0" y="1439420"/>
            <a:ext cx="3488112" cy="835340"/>
          </a:xfrm>
          <a:prstGeom prst="rect">
            <a:avLst/>
          </a:prstGeom>
        </p:spPr>
      </p:pic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9A1D3175-5FE8-4BF6-A14E-84F54879A1BC}"/>
              </a:ext>
            </a:extLst>
          </p:cNvPr>
          <p:cNvSpPr/>
          <p:nvPr/>
        </p:nvSpPr>
        <p:spPr>
          <a:xfrm>
            <a:off x="2431591" y="1161831"/>
            <a:ext cx="4516248" cy="55266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운행정보가 없는 예약내역 삭제하기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69BCD380-4630-4303-AABA-B6E0CE8ADC78}"/>
              </a:ext>
            </a:extLst>
          </p:cNvPr>
          <p:cNvSpPr/>
          <p:nvPr/>
        </p:nvSpPr>
        <p:spPr>
          <a:xfrm>
            <a:off x="4383926" y="6286500"/>
            <a:ext cx="4516248" cy="55266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구리에서 공주가는 노선의 승객정보</a:t>
            </a:r>
          </a:p>
        </p:txBody>
      </p:sp>
    </p:spTree>
    <p:extLst>
      <p:ext uri="{BB962C8B-B14F-4D97-AF65-F5344CB8AC3E}">
        <p14:creationId xmlns:p14="http://schemas.microsoft.com/office/powerpoint/2010/main" val="7819876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E56B3BC9-DF21-45AD-817D-648AF9B2C9CD}"/>
              </a:ext>
            </a:extLst>
          </p:cNvPr>
          <p:cNvSpPr/>
          <p:nvPr/>
        </p:nvSpPr>
        <p:spPr>
          <a:xfrm>
            <a:off x="9653772" y="3288711"/>
            <a:ext cx="6858002" cy="4140790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DCB5A433-AB7A-4D64-B05B-0A13786F2ED3}"/>
              </a:ext>
            </a:extLst>
          </p:cNvPr>
          <p:cNvSpPr/>
          <p:nvPr/>
        </p:nvSpPr>
        <p:spPr>
          <a:xfrm>
            <a:off x="1447799" y="1790700"/>
            <a:ext cx="6858001" cy="7162794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587827" y="606877"/>
            <a:ext cx="3907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SQL </a:t>
            </a:r>
            <a:r>
              <a:rPr lang="ko-KR" alt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조회</a:t>
            </a:r>
            <a:endParaRPr lang="en-US" sz="3000" b="1" spc="156" dirty="0">
              <a:solidFill>
                <a:srgbClr val="FF8C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7211719" y="606877"/>
            <a:ext cx="488454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146C865A-35EB-4082-B85E-6BCB533D1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960803"/>
            <a:ext cx="6565426" cy="680287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DE5D8149-00A6-489D-8F1E-CF9390E4F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3600" y="3438915"/>
            <a:ext cx="6636661" cy="3846651"/>
          </a:xfrm>
          <a:prstGeom prst="rect">
            <a:avLst/>
          </a:prstGeom>
        </p:spPr>
      </p:pic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82F3D9F6-F220-4BE4-B84B-265B70F35FC9}"/>
              </a:ext>
            </a:extLst>
          </p:cNvPr>
          <p:cNvSpPr/>
          <p:nvPr/>
        </p:nvSpPr>
        <p:spPr>
          <a:xfrm>
            <a:off x="2091744" y="1619031"/>
            <a:ext cx="4516248" cy="55266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11/25 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부터 예매한 정보 출력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988D200-79C6-4A72-AEC3-781DE0A0650D}"/>
              </a:ext>
            </a:extLst>
          </p:cNvPr>
          <p:cNvSpPr/>
          <p:nvPr/>
        </p:nvSpPr>
        <p:spPr>
          <a:xfrm>
            <a:off x="10363200" y="3066831"/>
            <a:ext cx="5202048" cy="55266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전주에서 출발해서 인천에 도착하는 버스의 시간표</a:t>
            </a:r>
            <a:endParaRPr lang="ko-KR" altLang="en-US" dirty="0">
              <a:solidFill>
                <a:schemeClr val="bg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0855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587827" y="606877"/>
            <a:ext cx="3907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SQL </a:t>
            </a:r>
            <a:r>
              <a:rPr lang="ko-KR" alt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조회</a:t>
            </a:r>
            <a:endParaRPr lang="en-US" sz="3000" b="1" spc="156" dirty="0">
              <a:solidFill>
                <a:srgbClr val="FF8C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E410F025-7205-4354-99C2-14A175A6FA60}"/>
              </a:ext>
            </a:extLst>
          </p:cNvPr>
          <p:cNvSpPr/>
          <p:nvPr/>
        </p:nvSpPr>
        <p:spPr>
          <a:xfrm>
            <a:off x="5486400" y="6054365"/>
            <a:ext cx="7315200" cy="2817090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7211719" y="606877"/>
            <a:ext cx="488454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E1554EEF-B224-4070-81BC-F155C1573B0D}"/>
              </a:ext>
            </a:extLst>
          </p:cNvPr>
          <p:cNvSpPr/>
          <p:nvPr/>
        </p:nvSpPr>
        <p:spPr>
          <a:xfrm>
            <a:off x="4102920" y="1045027"/>
            <a:ext cx="10082159" cy="4275282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70D2D72-A395-4D1A-AD62-5CA0009CE4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0"/>
          <a:stretch/>
        </p:blipFill>
        <p:spPr>
          <a:xfrm>
            <a:off x="4272969" y="1245537"/>
            <a:ext cx="9742063" cy="39715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30F9280-D16B-41F0-B13D-EDD35084E2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750" y="6134100"/>
            <a:ext cx="7048500" cy="2686050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547AA671-0CAE-456A-898E-92B483414156}"/>
              </a:ext>
            </a:extLst>
          </p:cNvPr>
          <p:cNvSpPr/>
          <p:nvPr/>
        </p:nvSpPr>
        <p:spPr>
          <a:xfrm>
            <a:off x="4724400" y="719927"/>
            <a:ext cx="9214431" cy="762290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관리자가 작성한 글 제목과 글 내용 중 </a:t>
            </a:r>
            <a:r>
              <a:rPr lang="en-US" altLang="ko-KR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'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시외</a:t>
            </a:r>
            <a:r>
              <a:rPr lang="en-US" altLang="ko-KR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’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를 포함하고 있는 </a:t>
            </a:r>
            <a:endParaRPr lang="en-US" altLang="ko-KR" dirty="0">
              <a:solidFill>
                <a:schemeClr val="bg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게시글의 글번호와 </a:t>
            </a:r>
            <a:r>
              <a:rPr lang="ko-KR" altLang="en-US" dirty="0" err="1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글제목</a:t>
            </a:r>
            <a:r>
              <a:rPr lang="en-US" altLang="ko-KR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 err="1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글내용</a:t>
            </a:r>
            <a:r>
              <a:rPr lang="en-US" altLang="ko-KR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(20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글자</a:t>
            </a:r>
            <a:r>
              <a:rPr lang="en-US" altLang="ko-KR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을 출력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3FBEF49B-0F04-4174-B12E-F60416A9970A}"/>
              </a:ext>
            </a:extLst>
          </p:cNvPr>
          <p:cNvSpPr/>
          <p:nvPr/>
        </p:nvSpPr>
        <p:spPr>
          <a:xfrm>
            <a:off x="6096000" y="5886231"/>
            <a:ext cx="5715000" cy="55266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예매 정보에서 승객유형이 어른인 사람 </a:t>
            </a:r>
            <a:r>
              <a:rPr lang="en-US" altLang="ko-KR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/ 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총 예매 수 출력</a:t>
            </a:r>
          </a:p>
        </p:txBody>
      </p:sp>
    </p:spTree>
    <p:extLst>
      <p:ext uri="{BB962C8B-B14F-4D97-AF65-F5344CB8AC3E}">
        <p14:creationId xmlns:p14="http://schemas.microsoft.com/office/powerpoint/2010/main" val="1838265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2754434" y="2324100"/>
            <a:ext cx="12779132" cy="1144280"/>
            <a:chOff x="0" y="0"/>
            <a:chExt cx="3365697" cy="30137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365697" cy="301374"/>
            </a:xfrm>
            <a:custGeom>
              <a:avLst/>
              <a:gdLst/>
              <a:ahLst/>
              <a:cxnLst/>
              <a:rect l="l" t="t" r="r" b="b"/>
              <a:pathLst>
                <a:path w="3365697" h="301374">
                  <a:moveTo>
                    <a:pt x="18175" y="0"/>
                  </a:moveTo>
                  <a:lnTo>
                    <a:pt x="3347522" y="0"/>
                  </a:lnTo>
                  <a:cubicBezTo>
                    <a:pt x="3352343" y="0"/>
                    <a:pt x="3356966" y="1915"/>
                    <a:pt x="3360374" y="5323"/>
                  </a:cubicBezTo>
                  <a:cubicBezTo>
                    <a:pt x="3363782" y="8732"/>
                    <a:pt x="3365697" y="13355"/>
                    <a:pt x="3365697" y="18175"/>
                  </a:cubicBezTo>
                  <a:lnTo>
                    <a:pt x="3365697" y="283199"/>
                  </a:lnTo>
                  <a:cubicBezTo>
                    <a:pt x="3365697" y="293237"/>
                    <a:pt x="3357560" y="301374"/>
                    <a:pt x="3347522" y="301374"/>
                  </a:cubicBezTo>
                  <a:lnTo>
                    <a:pt x="18175" y="301374"/>
                  </a:lnTo>
                  <a:cubicBezTo>
                    <a:pt x="8137" y="301374"/>
                    <a:pt x="0" y="293237"/>
                    <a:pt x="0" y="283199"/>
                  </a:cubicBezTo>
                  <a:lnTo>
                    <a:pt x="0" y="18175"/>
                  </a:lnTo>
                  <a:cubicBezTo>
                    <a:pt x="0" y="8137"/>
                    <a:pt x="8137" y="0"/>
                    <a:pt x="18175" y="0"/>
                  </a:cubicBezTo>
                  <a:close/>
                </a:path>
              </a:pathLst>
            </a:custGeom>
            <a:solidFill>
              <a:srgbClr val="FF8C00"/>
            </a:solidFill>
          </p:spPr>
          <p:txBody>
            <a:bodyPr/>
            <a:lstStyle/>
            <a:p>
              <a:endParaRPr lang="ko-KR" altLang="en-US" dirty="0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3365697" cy="3585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00"/>
                </a:lnSpc>
              </a:pPr>
              <a:endParaRPr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725486" y="2669227"/>
            <a:ext cx="2837027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50"/>
              </a:lnSpc>
              <a:spcBef>
                <a:spcPct val="0"/>
              </a:spcBef>
            </a:pPr>
            <a:r>
              <a:rPr lang="en-US" sz="3500" b="1" spc="182">
                <a:solidFill>
                  <a:srgbClr val="FFFFFF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Contents</a:t>
            </a:r>
          </a:p>
        </p:txBody>
      </p:sp>
      <p:sp>
        <p:nvSpPr>
          <p:cNvPr id="11" name="Object 20">
            <a:extLst>
              <a:ext uri="{FF2B5EF4-FFF2-40B4-BE49-F238E27FC236}">
                <a16:creationId xmlns:a16="http://schemas.microsoft.com/office/drawing/2014/main" id="{DB99E65E-EB7B-4C4D-9631-2525BB331021}"/>
              </a:ext>
            </a:extLst>
          </p:cNvPr>
          <p:cNvSpPr txBox="1"/>
          <p:nvPr/>
        </p:nvSpPr>
        <p:spPr>
          <a:xfrm>
            <a:off x="3352800" y="4740062"/>
            <a:ext cx="6754554" cy="33239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분석 및 수집 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r>
              <a:rPr lang="en-US" altLang="ko-KR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01. </a:t>
            </a:r>
            <a:r>
              <a:rPr lang="ko-KR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요구사항 명세서</a:t>
            </a:r>
            <a:endParaRPr lang="en-US" altLang="ko-KR" sz="3000" b="1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E-R Diagram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설계 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r>
              <a:rPr lang="en-US" altLang="ko-KR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02. </a:t>
            </a:r>
            <a:r>
              <a:rPr lang="ko-KR" altLang="en-US" sz="3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개념모델</a:t>
            </a:r>
            <a:endParaRPr lang="en-US" altLang="ko-KR" sz="3000" b="1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데이터 요소의 구조와 데이터 요소간의 관계 설계 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r>
              <a:rPr lang="en-US" altLang="ko-KR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03. </a:t>
            </a:r>
            <a:r>
              <a:rPr lang="ko-KR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논리모델</a:t>
            </a:r>
            <a:endParaRPr lang="en-US" altLang="ko-KR" sz="3000" b="1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</p:txBody>
      </p:sp>
      <p:sp>
        <p:nvSpPr>
          <p:cNvPr id="14" name="Object 20">
            <a:extLst>
              <a:ext uri="{FF2B5EF4-FFF2-40B4-BE49-F238E27FC236}">
                <a16:creationId xmlns:a16="http://schemas.microsoft.com/office/drawing/2014/main" id="{8E5983D8-4568-42C7-8464-283FDD274AAA}"/>
              </a:ext>
            </a:extLst>
          </p:cNvPr>
          <p:cNvSpPr txBox="1"/>
          <p:nvPr/>
        </p:nvSpPr>
        <p:spPr>
          <a:xfrm>
            <a:off x="10896600" y="4728270"/>
            <a:ext cx="5246566" cy="35394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테이블 생성</a:t>
            </a:r>
            <a:endParaRPr lang="en-US" altLang="ko-KR" sz="2400" b="1" dirty="0">
              <a:solidFill>
                <a:schemeClr val="bg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r>
              <a:rPr lang="en-US" altLang="ko-KR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04. </a:t>
            </a:r>
            <a:r>
              <a:rPr lang="ko-KR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테이블 명세서</a:t>
            </a:r>
            <a:endParaRPr lang="en-US" altLang="ko-KR" sz="3000" b="1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SQL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테이블 생성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r>
              <a:rPr lang="en-US" altLang="ko-KR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05. </a:t>
            </a:r>
            <a:r>
              <a:rPr lang="ko-KR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물리 모델</a:t>
            </a:r>
            <a:endParaRPr lang="en-US" altLang="ko-KR" sz="3000" b="1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endParaRPr lang="en-US" altLang="ko-KR" sz="3000" b="1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테이블 생성</a:t>
            </a:r>
            <a:endParaRPr lang="en-US" altLang="ko-KR" sz="2400" b="1" dirty="0">
              <a:solidFill>
                <a:schemeClr val="bg1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Light" pitchFamily="34" charset="0"/>
            </a:endParaRPr>
          </a:p>
          <a:p>
            <a:r>
              <a:rPr lang="en-US" altLang="ko-KR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06. SQL </a:t>
            </a:r>
            <a:r>
              <a:rPr lang="ko-KR" altLang="en-US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Light" pitchFamily="34" charset="0"/>
              </a:rPr>
              <a:t>조회</a:t>
            </a:r>
            <a:endParaRPr lang="en-US" altLang="ko-KR" sz="3000" b="1" dirty="0">
              <a:solidFill>
                <a:schemeClr val="tx1">
                  <a:lumMod val="75000"/>
                  <a:lumOff val="25000"/>
                </a:schemeClr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587827" y="606877"/>
            <a:ext cx="3907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SQL </a:t>
            </a:r>
            <a:r>
              <a:rPr lang="ko-KR" alt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조회</a:t>
            </a:r>
            <a:endParaRPr lang="en-US" sz="3000" b="1" spc="156" dirty="0">
              <a:solidFill>
                <a:srgbClr val="FF8C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93D7F34-CBC1-4F63-B27D-A621D5366CE8}"/>
              </a:ext>
            </a:extLst>
          </p:cNvPr>
          <p:cNvSpPr/>
          <p:nvPr/>
        </p:nvSpPr>
        <p:spPr>
          <a:xfrm>
            <a:off x="3429000" y="1505080"/>
            <a:ext cx="11430000" cy="7143620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7211719" y="606877"/>
            <a:ext cx="488454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ED867AB-21DE-438C-B0B1-2AB7F9F5F9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2" b="5183"/>
          <a:stretch/>
        </p:blipFill>
        <p:spPr>
          <a:xfrm>
            <a:off x="3611184" y="1638300"/>
            <a:ext cx="11065632" cy="6858000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6E00B2F-0484-4EDF-A16B-03FCCFC0B592}"/>
              </a:ext>
            </a:extLst>
          </p:cNvPr>
          <p:cNvSpPr/>
          <p:nvPr/>
        </p:nvSpPr>
        <p:spPr>
          <a:xfrm>
            <a:off x="4191000" y="1314231"/>
            <a:ext cx="8229600" cy="55266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좌석이 프리미엄인 고객의 전화번호 가운데 </a:t>
            </a:r>
            <a:r>
              <a:rPr lang="en-US" altLang="ko-KR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자리만 ****로 수정하여 출력</a:t>
            </a:r>
          </a:p>
        </p:txBody>
      </p:sp>
    </p:spTree>
    <p:extLst>
      <p:ext uri="{BB962C8B-B14F-4D97-AF65-F5344CB8AC3E}">
        <p14:creationId xmlns:p14="http://schemas.microsoft.com/office/powerpoint/2010/main" val="23448183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587827" y="606877"/>
            <a:ext cx="3907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SQL </a:t>
            </a:r>
            <a:r>
              <a:rPr lang="ko-KR" alt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조회</a:t>
            </a:r>
            <a:endParaRPr lang="en-US" sz="3000" b="1" spc="156" dirty="0">
              <a:solidFill>
                <a:srgbClr val="FF8C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93D7F34-CBC1-4F63-B27D-A621D5366CE8}"/>
              </a:ext>
            </a:extLst>
          </p:cNvPr>
          <p:cNvSpPr/>
          <p:nvPr/>
        </p:nvSpPr>
        <p:spPr>
          <a:xfrm>
            <a:off x="1981200" y="1504810"/>
            <a:ext cx="5334000" cy="7600820"/>
          </a:xfrm>
          <a:prstGeom prst="roundRect">
            <a:avLst>
              <a:gd name="adj" fmla="val 2224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69E36A9B-389B-4AE6-AC1A-905D8C0ACA49}"/>
              </a:ext>
            </a:extLst>
          </p:cNvPr>
          <p:cNvSpPr/>
          <p:nvPr/>
        </p:nvSpPr>
        <p:spPr>
          <a:xfrm>
            <a:off x="8305800" y="2019300"/>
            <a:ext cx="8458200" cy="6629385"/>
          </a:xfrm>
          <a:prstGeom prst="roundRect">
            <a:avLst>
              <a:gd name="adj" fmla="val 2154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7211719" y="606877"/>
            <a:ext cx="488454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28D5EBE-D055-4DEC-8A6E-D1C6BB116F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80"/>
          <a:stretch/>
        </p:blipFill>
        <p:spPr>
          <a:xfrm>
            <a:off x="2057400" y="1561830"/>
            <a:ext cx="5105400" cy="7391399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4A47E36-AAEA-4837-B632-B0306FEB66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2" t="1344"/>
          <a:stretch/>
        </p:blipFill>
        <p:spPr>
          <a:xfrm>
            <a:off x="8458200" y="2171700"/>
            <a:ext cx="8157255" cy="6314740"/>
          </a:xfrm>
          <a:prstGeom prst="rect">
            <a:avLst/>
          </a:prstGeom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2712005-A4A1-4CFC-97A5-9A1208FF67B6}"/>
              </a:ext>
            </a:extLst>
          </p:cNvPr>
          <p:cNvSpPr/>
          <p:nvPr/>
        </p:nvSpPr>
        <p:spPr>
          <a:xfrm>
            <a:off x="2590800" y="1333771"/>
            <a:ext cx="4286370" cy="55266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동서울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-&gt; </a:t>
            </a:r>
            <a:r>
              <a:rPr lang="ko-KR" altLang="en-US" dirty="0" err="1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동동서울로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수정하여 출력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A3CFF163-86AF-4974-8741-F012627A9391}"/>
              </a:ext>
            </a:extLst>
          </p:cNvPr>
          <p:cNvSpPr/>
          <p:nvPr/>
        </p:nvSpPr>
        <p:spPr>
          <a:xfrm>
            <a:off x="9023074" y="1800560"/>
            <a:ext cx="7023652" cy="55266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예매내역의 승객유형</a:t>
            </a:r>
            <a:r>
              <a:rPr lang="en-US" altLang="ko-KR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버스유형</a:t>
            </a:r>
            <a:r>
              <a:rPr lang="en-US" altLang="ko-KR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버스등급을 통한 요금 산출</a:t>
            </a:r>
          </a:p>
        </p:txBody>
      </p:sp>
    </p:spTree>
    <p:extLst>
      <p:ext uri="{BB962C8B-B14F-4D97-AF65-F5344CB8AC3E}">
        <p14:creationId xmlns:p14="http://schemas.microsoft.com/office/powerpoint/2010/main" val="17009379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587827" y="606877"/>
            <a:ext cx="3907973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SQL </a:t>
            </a:r>
            <a:r>
              <a:rPr lang="ko-KR" alt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조회</a:t>
            </a:r>
            <a:endParaRPr lang="en-US" sz="3000" b="1" spc="156" dirty="0">
              <a:solidFill>
                <a:srgbClr val="FF8C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734874C0-E35C-4ADC-9BB4-9ED4A3B59A46}"/>
              </a:ext>
            </a:extLst>
          </p:cNvPr>
          <p:cNvSpPr/>
          <p:nvPr/>
        </p:nvSpPr>
        <p:spPr>
          <a:xfrm>
            <a:off x="3619498" y="1030070"/>
            <a:ext cx="11049000" cy="3656230"/>
          </a:xfrm>
          <a:prstGeom prst="roundRect">
            <a:avLst>
              <a:gd name="adj" fmla="val 2948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7211719" y="606877"/>
            <a:ext cx="488454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CC84F8DC-F14A-41D3-B281-539D5B99E058}"/>
              </a:ext>
            </a:extLst>
          </p:cNvPr>
          <p:cNvSpPr/>
          <p:nvPr/>
        </p:nvSpPr>
        <p:spPr>
          <a:xfrm>
            <a:off x="2743200" y="5224677"/>
            <a:ext cx="12725400" cy="4186023"/>
          </a:xfrm>
          <a:prstGeom prst="roundRect">
            <a:avLst>
              <a:gd name="adj" fmla="val 2948"/>
            </a:avLst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248EF6F-F7DC-47A6-A58D-D632D85751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8"/>
          <a:stretch/>
        </p:blipFill>
        <p:spPr>
          <a:xfrm>
            <a:off x="3737601" y="1119971"/>
            <a:ext cx="10816599" cy="349012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95AD677-2662-4713-B672-3361D75052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3"/>
          <a:stretch/>
        </p:blipFill>
        <p:spPr>
          <a:xfrm>
            <a:off x="2902742" y="5297234"/>
            <a:ext cx="12482513" cy="4037266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13E37A8-5437-4AC6-B8B7-16C13553122A}"/>
              </a:ext>
            </a:extLst>
          </p:cNvPr>
          <p:cNvSpPr/>
          <p:nvPr/>
        </p:nvSpPr>
        <p:spPr>
          <a:xfrm>
            <a:off x="4191000" y="816684"/>
            <a:ext cx="4286370" cy="55266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예매정보 기반 </a:t>
            </a:r>
            <a:r>
              <a:rPr lang="ko-KR" altLang="en-US" dirty="0" err="1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운수사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별 운행횟수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89EA4BC7-E0FB-4EC6-8C13-19B623212CDB}"/>
              </a:ext>
            </a:extLst>
          </p:cNvPr>
          <p:cNvSpPr/>
          <p:nvPr/>
        </p:nvSpPr>
        <p:spPr>
          <a:xfrm>
            <a:off x="3200400" y="4984621"/>
            <a:ext cx="4286370" cy="552669"/>
          </a:xfrm>
          <a:prstGeom prst="round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예매정보 기반 </a:t>
            </a:r>
            <a:r>
              <a:rPr lang="ko-KR" altLang="en-US" dirty="0" err="1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운수사</a:t>
            </a:r>
            <a:r>
              <a:rPr lang="ko-KR" altLang="en-US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 별 </a:t>
            </a:r>
            <a:r>
              <a:rPr lang="ko-KR" altLang="en-US" dirty="0" err="1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rPr>
              <a:t>총매출</a:t>
            </a:r>
            <a:endParaRPr lang="ko-KR" altLang="en-US" dirty="0">
              <a:solidFill>
                <a:schemeClr val="bg1"/>
              </a:solidFill>
              <a:latin typeface="Noto Sans KR" panose="020B0200000000000000" pitchFamily="50" charset="-127"/>
              <a:ea typeface="Noto Sans KR" panose="020B02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1536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FB2D35A-90CE-49E8-90CD-1A2B5E2C6295}"/>
              </a:ext>
            </a:extLst>
          </p:cNvPr>
          <p:cNvSpPr/>
          <p:nvPr/>
        </p:nvSpPr>
        <p:spPr>
          <a:xfrm>
            <a:off x="2286000" y="2429107"/>
            <a:ext cx="4407299" cy="19922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8C00"/>
              </a:solidFill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5143059" y="606877"/>
            <a:ext cx="2557114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01</a:t>
            </a:r>
          </a:p>
        </p:txBody>
      </p:sp>
      <p:sp>
        <p:nvSpPr>
          <p:cNvPr id="35" name="TextBox 15">
            <a:extLst>
              <a:ext uri="{FF2B5EF4-FFF2-40B4-BE49-F238E27FC236}">
                <a16:creationId xmlns:a16="http://schemas.microsoft.com/office/drawing/2014/main" id="{16166801-9351-46BB-9F94-5C9D98F5192A}"/>
              </a:ext>
            </a:extLst>
          </p:cNvPr>
          <p:cNvSpPr txBox="1"/>
          <p:nvPr/>
        </p:nvSpPr>
        <p:spPr>
          <a:xfrm>
            <a:off x="587827" y="606877"/>
            <a:ext cx="371251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요구사항 명세서</a:t>
            </a:r>
            <a:endParaRPr lang="en-US" altLang="ko-KR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4447DD1-6808-472C-B9C7-FC4E729DC091}"/>
              </a:ext>
            </a:extLst>
          </p:cNvPr>
          <p:cNvSpPr/>
          <p:nvPr/>
        </p:nvSpPr>
        <p:spPr>
          <a:xfrm>
            <a:off x="2286000" y="6057900"/>
            <a:ext cx="4407299" cy="19922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8C00"/>
              </a:solidFill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E1B1604-5C07-4C04-9E13-94EBCC31CED4}"/>
              </a:ext>
            </a:extLst>
          </p:cNvPr>
          <p:cNvGrpSpPr/>
          <p:nvPr/>
        </p:nvGrpSpPr>
        <p:grpSpPr>
          <a:xfrm>
            <a:off x="2628900" y="1375826"/>
            <a:ext cx="13030200" cy="3975039"/>
            <a:chOff x="1600200" y="1600200"/>
            <a:chExt cx="13030200" cy="3975039"/>
          </a:xfrm>
        </p:grpSpPr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D9AC8FB1-6B1D-4CD2-B25D-01197C05D560}"/>
                </a:ext>
              </a:extLst>
            </p:cNvPr>
            <p:cNvSpPr/>
            <p:nvPr/>
          </p:nvSpPr>
          <p:spPr>
            <a:xfrm>
              <a:off x="1600200" y="1943099"/>
              <a:ext cx="13030200" cy="3632140"/>
            </a:xfrm>
            <a:prstGeom prst="roundRect">
              <a:avLst>
                <a:gd name="adj" fmla="val 7409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예매관리는 가입을 하지 않아도 가능하다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예매관리는 예매코드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(PK),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예매날짜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휴대폰번호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생년월일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카드번호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운행코드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좌석번호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</a:t>
              </a:r>
            </a:p>
            <a:p>
              <a:pPr lvl="1">
                <a:lnSpc>
                  <a:spcPct val="200000"/>
                </a:lnSpc>
              </a:pP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	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승객유형코드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의 정보를 가지며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예매코드로 식별한다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 startAt="3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예매관리는 버스등급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승객타입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인원수를 선택해야 하며 금액산정 세부내역은 각 테이블의 명세를 참고한다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 startAt="3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예매관리와 운행정보는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1:N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관계를 갖는다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50260AEE-1BAA-475C-95EA-890F901EDD74}"/>
                </a:ext>
              </a:extLst>
            </p:cNvPr>
            <p:cNvSpPr/>
            <p:nvPr/>
          </p:nvSpPr>
          <p:spPr>
            <a:xfrm>
              <a:off x="2116241" y="1600200"/>
              <a:ext cx="2819400" cy="6858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ctr">
                <a:lnSpc>
                  <a:spcPts val="3300"/>
                </a:lnSpc>
                <a:spcBef>
                  <a:spcPct val="0"/>
                </a:spcBef>
              </a:pPr>
              <a:r>
                <a:rPr lang="ko-KR" altLang="en-US" sz="2800" b="1" spc="156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Source Han Sans KR Bold"/>
                  <a:sym typeface="Source Han Sans KR Bold"/>
                </a:rPr>
                <a:t>예매관리</a:t>
              </a:r>
              <a:endParaRPr lang="en-US" altLang="ko-KR" sz="2800" b="1" spc="156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58A6234-6ACB-4A7C-AD2C-99798D49D084}"/>
              </a:ext>
            </a:extLst>
          </p:cNvPr>
          <p:cNvGrpSpPr/>
          <p:nvPr/>
        </p:nvGrpSpPr>
        <p:grpSpPr>
          <a:xfrm>
            <a:off x="2628900" y="5511862"/>
            <a:ext cx="13030200" cy="3975038"/>
            <a:chOff x="1600200" y="1600200"/>
            <a:chExt cx="13030200" cy="3975038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A391E563-0E5B-4C8D-AC39-34FEAFD2F99D}"/>
                </a:ext>
              </a:extLst>
            </p:cNvPr>
            <p:cNvSpPr/>
            <p:nvPr/>
          </p:nvSpPr>
          <p:spPr>
            <a:xfrm>
              <a:off x="1600200" y="1943099"/>
              <a:ext cx="13030200" cy="3632139"/>
            </a:xfrm>
            <a:prstGeom prst="roundRect">
              <a:avLst>
                <a:gd name="adj" fmla="val 7409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운행정보는 운행코드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(PK),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날짜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출발시간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도착시간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예상소요시간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출발터미널코드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도착터미널코드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버스등급코드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버스유형코드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총 좌석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잔여좌석 정보를 가진다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운행정보는 운행코드로 식별한다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운행정보와 </a:t>
              </a:r>
              <a:r>
                <a:rPr lang="ko-KR" altLang="en-US" sz="2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도착지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출발지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버스유형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버스등급 과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1:N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관계를 갖는다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거리에 따른 금액차등은 고려하지 않는다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D020CD2D-2485-4D0E-BAFE-FA3F8D369759}"/>
                </a:ext>
              </a:extLst>
            </p:cNvPr>
            <p:cNvSpPr/>
            <p:nvPr/>
          </p:nvSpPr>
          <p:spPr>
            <a:xfrm>
              <a:off x="2116241" y="1600200"/>
              <a:ext cx="2819400" cy="6858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ctr">
                <a:lnSpc>
                  <a:spcPts val="3300"/>
                </a:lnSpc>
                <a:spcBef>
                  <a:spcPct val="0"/>
                </a:spcBef>
              </a:pPr>
              <a:r>
                <a:rPr lang="ko-KR" altLang="en-US" sz="2800" b="1" spc="156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Source Han Sans KR Bold"/>
                  <a:sym typeface="Source Han Sans KR Bold"/>
                </a:rPr>
                <a:t>운행정보</a:t>
              </a:r>
              <a:endParaRPr lang="en-US" altLang="ko-KR" sz="2800" b="1" spc="156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5" name="TextBox 15">
            <a:extLst>
              <a:ext uri="{FF2B5EF4-FFF2-40B4-BE49-F238E27FC236}">
                <a16:creationId xmlns:a16="http://schemas.microsoft.com/office/drawing/2014/main" id="{16166801-9351-46BB-9F94-5C9D98F5192A}"/>
              </a:ext>
            </a:extLst>
          </p:cNvPr>
          <p:cNvSpPr txBox="1"/>
          <p:nvPr/>
        </p:nvSpPr>
        <p:spPr>
          <a:xfrm>
            <a:off x="587827" y="606877"/>
            <a:ext cx="371251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요구사항 명세서</a:t>
            </a:r>
            <a:endParaRPr lang="en-US" altLang="ko-KR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70E9D8BD-077A-466E-956F-CAD75CC24B37}"/>
              </a:ext>
            </a:extLst>
          </p:cNvPr>
          <p:cNvGrpSpPr/>
          <p:nvPr/>
        </p:nvGrpSpPr>
        <p:grpSpPr>
          <a:xfrm>
            <a:off x="2628900" y="1714500"/>
            <a:ext cx="13030200" cy="3429000"/>
            <a:chOff x="1600200" y="1600200"/>
            <a:chExt cx="13030200" cy="3429000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729A95D0-CCB4-4026-B1ED-26024DCA2E5A}"/>
                </a:ext>
              </a:extLst>
            </p:cNvPr>
            <p:cNvSpPr/>
            <p:nvPr/>
          </p:nvSpPr>
          <p:spPr>
            <a:xfrm>
              <a:off x="1600200" y="1943100"/>
              <a:ext cx="13030200" cy="3086100"/>
            </a:xfrm>
            <a:prstGeom prst="roundRect">
              <a:avLst>
                <a:gd name="adj" fmla="val 7409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출발터미널은 출발터미널코드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출발지역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출발터미널이름을 가진다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출발터미널은 출발터미널코드로 식별한다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경유되는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 터미널은 고려하지 않는다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 터미널과 도착 터미널은 중복될 수 없다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8D50582D-0335-4463-AE51-BDA9A6467997}"/>
                </a:ext>
              </a:extLst>
            </p:cNvPr>
            <p:cNvSpPr/>
            <p:nvPr/>
          </p:nvSpPr>
          <p:spPr>
            <a:xfrm>
              <a:off x="2116241" y="1600200"/>
              <a:ext cx="2819400" cy="6858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ctr">
                <a:lnSpc>
                  <a:spcPts val="3300"/>
                </a:lnSpc>
                <a:spcBef>
                  <a:spcPct val="0"/>
                </a:spcBef>
              </a:pPr>
              <a:r>
                <a:rPr lang="ko-KR" altLang="en-US" sz="2800" b="1" spc="156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Source Han Sans KR Bold"/>
                  <a:sym typeface="Source Han Sans KR Bold"/>
                </a:rPr>
                <a:t>출발터미널</a:t>
              </a:r>
              <a:endParaRPr lang="en-US" altLang="ko-KR" sz="2800" b="1" spc="156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3CB39E6-B17C-4ACE-BFA4-F80320D7CA96}"/>
              </a:ext>
            </a:extLst>
          </p:cNvPr>
          <p:cNvGrpSpPr/>
          <p:nvPr/>
        </p:nvGrpSpPr>
        <p:grpSpPr>
          <a:xfrm>
            <a:off x="2628900" y="5573385"/>
            <a:ext cx="13030200" cy="3532514"/>
            <a:chOff x="1600200" y="1600200"/>
            <a:chExt cx="13030200" cy="3532514"/>
          </a:xfrm>
        </p:grpSpPr>
        <p:sp>
          <p:nvSpPr>
            <p:cNvPr id="30" name="사각형: 둥근 모서리 29">
              <a:extLst>
                <a:ext uri="{FF2B5EF4-FFF2-40B4-BE49-F238E27FC236}">
                  <a16:creationId xmlns:a16="http://schemas.microsoft.com/office/drawing/2014/main" id="{2A24FABB-07BE-4F06-B089-346E1DA97198}"/>
                </a:ext>
              </a:extLst>
            </p:cNvPr>
            <p:cNvSpPr/>
            <p:nvPr/>
          </p:nvSpPr>
          <p:spPr>
            <a:xfrm>
              <a:off x="1600200" y="1943099"/>
              <a:ext cx="13030200" cy="3189615"/>
            </a:xfrm>
            <a:prstGeom prst="roundRect">
              <a:avLst>
                <a:gd name="adj" fmla="val 7409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도착터미널은 도착터미널코드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도착지역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도착터미널이름을 가진다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도착터미널은 도착터미널코드로 식별한다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경유되는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 터미널은 고려하지 않는다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 터미널과 도착 터미널은 중복될 수 없다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F7C19A25-D503-4BC6-BC99-82E1AAE35F22}"/>
                </a:ext>
              </a:extLst>
            </p:cNvPr>
            <p:cNvSpPr/>
            <p:nvPr/>
          </p:nvSpPr>
          <p:spPr>
            <a:xfrm>
              <a:off x="2116241" y="1600200"/>
              <a:ext cx="2819400" cy="6858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ctr">
                <a:lnSpc>
                  <a:spcPts val="3300"/>
                </a:lnSpc>
                <a:spcBef>
                  <a:spcPct val="0"/>
                </a:spcBef>
              </a:pPr>
              <a:r>
                <a:rPr lang="ko-KR" altLang="en-US" sz="2800" b="1" spc="156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Source Han Sans KR Bold"/>
                  <a:sym typeface="Source Han Sans KR Bold"/>
                </a:rPr>
                <a:t>도착터미널</a:t>
              </a:r>
              <a:endParaRPr lang="en-US" altLang="ko-KR" sz="2800" b="1" spc="156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39" name="TextBox 16">
            <a:extLst>
              <a:ext uri="{FF2B5EF4-FFF2-40B4-BE49-F238E27FC236}">
                <a16:creationId xmlns:a16="http://schemas.microsoft.com/office/drawing/2014/main" id="{13F26822-AE89-484E-89E1-2C41182B35C9}"/>
              </a:ext>
            </a:extLst>
          </p:cNvPr>
          <p:cNvSpPr txBox="1"/>
          <p:nvPr/>
        </p:nvSpPr>
        <p:spPr>
          <a:xfrm>
            <a:off x="15143059" y="606877"/>
            <a:ext cx="2557114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802914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20648B0-DC2D-44E6-8DB8-EFD72431A17D}"/>
              </a:ext>
            </a:extLst>
          </p:cNvPr>
          <p:cNvGrpSpPr/>
          <p:nvPr/>
        </p:nvGrpSpPr>
        <p:grpSpPr>
          <a:xfrm>
            <a:off x="2628900" y="5241725"/>
            <a:ext cx="13030200" cy="4056893"/>
            <a:chOff x="1600200" y="1600200"/>
            <a:chExt cx="13030200" cy="4056893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D3798D5-9342-4280-8914-160D4AED6E7A}"/>
                </a:ext>
              </a:extLst>
            </p:cNvPr>
            <p:cNvSpPr/>
            <p:nvPr/>
          </p:nvSpPr>
          <p:spPr>
            <a:xfrm>
              <a:off x="1600200" y="1943099"/>
              <a:ext cx="13030200" cy="3713994"/>
            </a:xfrm>
            <a:prstGeom prst="roundRect">
              <a:avLst>
                <a:gd name="adj" fmla="val 7409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운행정보는 운행코드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(PK),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날짜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출발시간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도착시간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예상소요시간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출발터미널코드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도착터미널코드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총 좌석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잔여좌석 정보를 가진다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운행정보는 운행코드로 식별한다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승객유형은 아동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중고생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어른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보훈으로 구분된다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어른을 기준으로 아동은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10,000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원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중고생은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5,000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원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보훈은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12,000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원 할인된다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 </a:t>
              </a: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A2E85616-8162-4A1B-AC58-A482F1CE7C4B}"/>
                </a:ext>
              </a:extLst>
            </p:cNvPr>
            <p:cNvSpPr/>
            <p:nvPr/>
          </p:nvSpPr>
          <p:spPr>
            <a:xfrm>
              <a:off x="2116241" y="1600200"/>
              <a:ext cx="2819400" cy="6858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ctr">
                <a:lnSpc>
                  <a:spcPts val="3300"/>
                </a:lnSpc>
                <a:spcBef>
                  <a:spcPct val="0"/>
                </a:spcBef>
              </a:pPr>
              <a:r>
                <a:rPr lang="ko-KR" altLang="en-US" sz="2800" b="1" spc="156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Source Han Sans KR Bold"/>
                  <a:sym typeface="Source Han Sans KR Bold"/>
                </a:rPr>
                <a:t>승객유형</a:t>
              </a:r>
              <a:endParaRPr lang="en-US" altLang="ko-KR" sz="2800" b="1" spc="156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6653D5CC-7DF7-4610-9A08-8B8D96F5C693}"/>
              </a:ext>
            </a:extLst>
          </p:cNvPr>
          <p:cNvGrpSpPr/>
          <p:nvPr/>
        </p:nvGrpSpPr>
        <p:grpSpPr>
          <a:xfrm>
            <a:off x="2628900" y="1414836"/>
            <a:ext cx="13030200" cy="3500064"/>
            <a:chOff x="1600200" y="1600200"/>
            <a:chExt cx="13030200" cy="3500064"/>
          </a:xfrm>
        </p:grpSpPr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A782D8CE-D7C1-4107-8627-6736CDE6AD23}"/>
                </a:ext>
              </a:extLst>
            </p:cNvPr>
            <p:cNvSpPr/>
            <p:nvPr/>
          </p:nvSpPr>
          <p:spPr>
            <a:xfrm>
              <a:off x="1600200" y="1943100"/>
              <a:ext cx="13030200" cy="3157164"/>
            </a:xfrm>
            <a:prstGeom prst="roundRect">
              <a:avLst>
                <a:gd name="adj" fmla="val 7409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버스유형은 버스유형코드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버스유형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기본요금을 가진다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버스유형은 버스유형코드로 식별한다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버스유형은 시외버스와 고속버스로 구분된다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시외버스 일반은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20,000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원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고속버스 일반은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22,000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원 이다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</p:txBody>
        </p:sp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5064008B-E420-4931-90FC-2D720F361B3E}"/>
                </a:ext>
              </a:extLst>
            </p:cNvPr>
            <p:cNvSpPr/>
            <p:nvPr/>
          </p:nvSpPr>
          <p:spPr>
            <a:xfrm>
              <a:off x="2116241" y="1600200"/>
              <a:ext cx="2819400" cy="6858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ctr">
                <a:lnSpc>
                  <a:spcPts val="3300"/>
                </a:lnSpc>
                <a:spcBef>
                  <a:spcPct val="0"/>
                </a:spcBef>
              </a:pPr>
              <a:r>
                <a:rPr lang="ko-KR" altLang="en-US" sz="2800" b="1" spc="156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Source Han Sans KR Bold"/>
                  <a:sym typeface="Source Han Sans KR Bold"/>
                </a:rPr>
                <a:t>버스유형</a:t>
              </a:r>
              <a:endParaRPr lang="en-US" altLang="ko-KR" sz="2800" b="1" spc="156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39" name="TextBox 15">
            <a:extLst>
              <a:ext uri="{FF2B5EF4-FFF2-40B4-BE49-F238E27FC236}">
                <a16:creationId xmlns:a16="http://schemas.microsoft.com/office/drawing/2014/main" id="{CAABE4B2-BBD0-4579-8F39-9D282D88C01F}"/>
              </a:ext>
            </a:extLst>
          </p:cNvPr>
          <p:cNvSpPr txBox="1"/>
          <p:nvPr/>
        </p:nvSpPr>
        <p:spPr>
          <a:xfrm>
            <a:off x="587827" y="606877"/>
            <a:ext cx="371251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요구사항 명세서</a:t>
            </a:r>
            <a:endParaRPr lang="en-US" altLang="ko-KR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4750F64E-FACB-4D63-9CAB-5777088EF565}"/>
              </a:ext>
            </a:extLst>
          </p:cNvPr>
          <p:cNvSpPr txBox="1"/>
          <p:nvPr/>
        </p:nvSpPr>
        <p:spPr>
          <a:xfrm>
            <a:off x="15143059" y="606877"/>
            <a:ext cx="2557114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605921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732CF6E5-29FE-439F-AB0F-3578B9F9537B}"/>
              </a:ext>
            </a:extLst>
          </p:cNvPr>
          <p:cNvGrpSpPr/>
          <p:nvPr/>
        </p:nvGrpSpPr>
        <p:grpSpPr>
          <a:xfrm>
            <a:off x="2628900" y="1600200"/>
            <a:ext cx="13030200" cy="3062674"/>
            <a:chOff x="1600200" y="1600200"/>
            <a:chExt cx="13030200" cy="3062674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236CCADE-3856-44F5-9D77-3A197A247D8F}"/>
                </a:ext>
              </a:extLst>
            </p:cNvPr>
            <p:cNvSpPr/>
            <p:nvPr/>
          </p:nvSpPr>
          <p:spPr>
            <a:xfrm>
              <a:off x="1600200" y="1943100"/>
              <a:ext cx="13030200" cy="2719774"/>
            </a:xfrm>
            <a:prstGeom prst="roundRect">
              <a:avLst>
                <a:gd name="adj" fmla="val 7409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운수사이름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 연락처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운수사주소의 정보를 가진다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운수사코드로 식별한다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 주소는 운행지와 상관 없다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  <a:endPara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1B2EE0DD-0EE3-4DC6-BB1E-150B180418C9}"/>
                </a:ext>
              </a:extLst>
            </p:cNvPr>
            <p:cNvSpPr/>
            <p:nvPr/>
          </p:nvSpPr>
          <p:spPr>
            <a:xfrm>
              <a:off x="2116241" y="1600200"/>
              <a:ext cx="2819400" cy="6858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ctr">
                <a:lnSpc>
                  <a:spcPts val="3300"/>
                </a:lnSpc>
                <a:spcBef>
                  <a:spcPct val="0"/>
                </a:spcBef>
              </a:pPr>
              <a:r>
                <a:rPr lang="ko-KR" altLang="en-US" sz="2800" b="1" spc="156" dirty="0" err="1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Source Han Sans KR Bold"/>
                  <a:sym typeface="Source Han Sans KR Bold"/>
                </a:rPr>
                <a:t>운수사</a:t>
              </a:r>
              <a:endParaRPr lang="en-US" altLang="ko-KR" sz="2800" b="1" spc="156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20648B0-DC2D-44E6-8DB8-EFD72431A17D}"/>
              </a:ext>
            </a:extLst>
          </p:cNvPr>
          <p:cNvGrpSpPr/>
          <p:nvPr/>
        </p:nvGrpSpPr>
        <p:grpSpPr>
          <a:xfrm>
            <a:off x="2628900" y="5459461"/>
            <a:ext cx="13030200" cy="3716150"/>
            <a:chOff x="1600200" y="1600200"/>
            <a:chExt cx="13030200" cy="3716150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D3798D5-9342-4280-8914-160D4AED6E7A}"/>
                </a:ext>
              </a:extLst>
            </p:cNvPr>
            <p:cNvSpPr/>
            <p:nvPr/>
          </p:nvSpPr>
          <p:spPr>
            <a:xfrm>
              <a:off x="1600200" y="1943100"/>
              <a:ext cx="13030200" cy="3373250"/>
            </a:xfrm>
            <a:prstGeom prst="roundRect">
              <a:avLst>
                <a:gd name="adj" fmla="val 7409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버스등급은 버스등급코드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(FK),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버스등급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버스등급별 할인율을 가진다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버스등급은 버스등급코드로 식별한다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버스등급은 일반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우등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프리미엄으로 구분한다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일반을 기준으로 우등은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5,000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원 추가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프리미엄은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10,000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원이 추가된다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A2E85616-8162-4A1B-AC58-A482F1CE7C4B}"/>
                </a:ext>
              </a:extLst>
            </p:cNvPr>
            <p:cNvSpPr/>
            <p:nvPr/>
          </p:nvSpPr>
          <p:spPr>
            <a:xfrm>
              <a:off x="2116241" y="1600200"/>
              <a:ext cx="2819400" cy="6858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ctr">
                <a:lnSpc>
                  <a:spcPts val="3300"/>
                </a:lnSpc>
                <a:spcBef>
                  <a:spcPct val="0"/>
                </a:spcBef>
              </a:pPr>
              <a:r>
                <a:rPr lang="ko-KR" altLang="en-US" sz="2800" b="1" spc="156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Source Han Sans KR Bold"/>
                  <a:sym typeface="Source Han Sans KR Bold"/>
                </a:rPr>
                <a:t>버스등급</a:t>
              </a:r>
              <a:endParaRPr lang="en-US" altLang="ko-KR" sz="2800" b="1" spc="156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13" name="TextBox 15">
            <a:extLst>
              <a:ext uri="{FF2B5EF4-FFF2-40B4-BE49-F238E27FC236}">
                <a16:creationId xmlns:a16="http://schemas.microsoft.com/office/drawing/2014/main" id="{1BB4A5C2-EA7B-4DF7-A588-E62A345B5DD8}"/>
              </a:ext>
            </a:extLst>
          </p:cNvPr>
          <p:cNvSpPr txBox="1"/>
          <p:nvPr/>
        </p:nvSpPr>
        <p:spPr>
          <a:xfrm>
            <a:off x="587827" y="606877"/>
            <a:ext cx="371251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요구사항 명세서</a:t>
            </a:r>
            <a:endParaRPr lang="en-US" altLang="ko-KR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14" name="TextBox 16">
            <a:extLst>
              <a:ext uri="{FF2B5EF4-FFF2-40B4-BE49-F238E27FC236}">
                <a16:creationId xmlns:a16="http://schemas.microsoft.com/office/drawing/2014/main" id="{C52A4A21-38D3-4487-88CA-64D8065DE71F}"/>
              </a:ext>
            </a:extLst>
          </p:cNvPr>
          <p:cNvSpPr txBox="1"/>
          <p:nvPr/>
        </p:nvSpPr>
        <p:spPr>
          <a:xfrm>
            <a:off x="15143059" y="606877"/>
            <a:ext cx="2557114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529528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732CF6E5-29FE-439F-AB0F-3578B9F9537B}"/>
              </a:ext>
            </a:extLst>
          </p:cNvPr>
          <p:cNvGrpSpPr/>
          <p:nvPr/>
        </p:nvGrpSpPr>
        <p:grpSpPr>
          <a:xfrm>
            <a:off x="2628900" y="1600200"/>
            <a:ext cx="13030200" cy="3500064"/>
            <a:chOff x="1600200" y="1600200"/>
            <a:chExt cx="13030200" cy="3500064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236CCADE-3856-44F5-9D77-3A197A247D8F}"/>
                </a:ext>
              </a:extLst>
            </p:cNvPr>
            <p:cNvSpPr/>
            <p:nvPr/>
          </p:nvSpPr>
          <p:spPr>
            <a:xfrm>
              <a:off x="1600200" y="1943100"/>
              <a:ext cx="13030200" cy="3157164"/>
            </a:xfrm>
            <a:prstGeom prst="roundRect">
              <a:avLst>
                <a:gd name="adj" fmla="val 7409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관리자는 </a:t>
              </a:r>
              <a:r>
                <a:rPr lang="ko-KR" altLang="en-US" sz="20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관리자아이디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관리자비밀번호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관리자이름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관리자전화번호의 정보를 가지며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</a:p>
            <a:p>
              <a:pPr lvl="1">
                <a:lnSpc>
                  <a:spcPct val="200000"/>
                </a:lnSpc>
              </a:pP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	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 아이디로 식별한다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 startAt="2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관리자는 모든 정보를 추가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삭제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수정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검색할 수 있다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 startAt="2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관리자는 공지사항과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1:N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관계를 갖는다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  <a:endPara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4" name="사각형: 둥근 모서리 3">
              <a:extLst>
                <a:ext uri="{FF2B5EF4-FFF2-40B4-BE49-F238E27FC236}">
                  <a16:creationId xmlns:a16="http://schemas.microsoft.com/office/drawing/2014/main" id="{1B2EE0DD-0EE3-4DC6-BB1E-150B180418C9}"/>
                </a:ext>
              </a:extLst>
            </p:cNvPr>
            <p:cNvSpPr/>
            <p:nvPr/>
          </p:nvSpPr>
          <p:spPr>
            <a:xfrm>
              <a:off x="2116241" y="1600200"/>
              <a:ext cx="2819400" cy="6858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ctr">
                <a:lnSpc>
                  <a:spcPts val="3300"/>
                </a:lnSpc>
                <a:spcBef>
                  <a:spcPct val="0"/>
                </a:spcBef>
              </a:pPr>
              <a:r>
                <a:rPr lang="ko-KR" altLang="en-US" sz="2800" b="1" spc="156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Source Han Sans KR Bold"/>
                  <a:sym typeface="Source Han Sans KR Bold"/>
                </a:rPr>
                <a:t>관리자</a:t>
              </a:r>
              <a:endParaRPr lang="en-US" altLang="ko-KR" sz="2800" b="1" spc="156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20648B0-DC2D-44E6-8DB8-EFD72431A17D}"/>
              </a:ext>
            </a:extLst>
          </p:cNvPr>
          <p:cNvGrpSpPr/>
          <p:nvPr/>
        </p:nvGrpSpPr>
        <p:grpSpPr>
          <a:xfrm>
            <a:off x="2628900" y="5694550"/>
            <a:ext cx="13030200" cy="3062674"/>
            <a:chOff x="1600200" y="1600200"/>
            <a:chExt cx="13030200" cy="3062674"/>
          </a:xfrm>
        </p:grpSpPr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D3798D5-9342-4280-8914-160D4AED6E7A}"/>
                </a:ext>
              </a:extLst>
            </p:cNvPr>
            <p:cNvSpPr/>
            <p:nvPr/>
          </p:nvSpPr>
          <p:spPr>
            <a:xfrm>
              <a:off x="1600200" y="1943100"/>
              <a:ext cx="13030200" cy="2719774"/>
            </a:xfrm>
            <a:prstGeom prst="roundRect">
              <a:avLst>
                <a:gd name="adj" fmla="val 7409"/>
              </a:avLst>
            </a:pr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공지사항은 공지사항코드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제목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작성자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작성일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조회수를 가진다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  <a:endPara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marL="914400" lvl="1" indent="-457200">
                <a:lnSpc>
                  <a:spcPct val="200000"/>
                </a:lnSpc>
                <a:buFont typeface="+mj-lt"/>
                <a:buAutoNum type="arabicPeriod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공지사항은 관리자만이 접근 가능하며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, 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고객들은 열람만 가능하다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.</a:t>
              </a:r>
            </a:p>
          </p:txBody>
        </p: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A2E85616-8162-4A1B-AC58-A482F1CE7C4B}"/>
                </a:ext>
              </a:extLst>
            </p:cNvPr>
            <p:cNvSpPr/>
            <p:nvPr/>
          </p:nvSpPr>
          <p:spPr>
            <a:xfrm>
              <a:off x="2116241" y="1600200"/>
              <a:ext cx="2819400" cy="685800"/>
            </a:xfrm>
            <a:prstGeom prst="round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lvl="0" indent="0" algn="ctr">
                <a:lnSpc>
                  <a:spcPts val="3300"/>
                </a:lnSpc>
                <a:spcBef>
                  <a:spcPct val="0"/>
                </a:spcBef>
              </a:pPr>
              <a:r>
                <a:rPr lang="ko-KR" altLang="en-US" sz="2800" b="1" spc="156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  <a:cs typeface="Source Han Sans KR Bold"/>
                  <a:sym typeface="Source Han Sans KR Bold"/>
                </a:rPr>
                <a:t>공지사항</a:t>
              </a:r>
              <a:endParaRPr lang="en-US" altLang="ko-KR" sz="2800" b="1" spc="156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11" name="TextBox 15">
            <a:extLst>
              <a:ext uri="{FF2B5EF4-FFF2-40B4-BE49-F238E27FC236}">
                <a16:creationId xmlns:a16="http://schemas.microsoft.com/office/drawing/2014/main" id="{2E317E29-8769-46E7-B139-0B108E3C40F9}"/>
              </a:ext>
            </a:extLst>
          </p:cNvPr>
          <p:cNvSpPr txBox="1"/>
          <p:nvPr/>
        </p:nvSpPr>
        <p:spPr>
          <a:xfrm>
            <a:off x="587827" y="606877"/>
            <a:ext cx="371251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요구사항 명세서</a:t>
            </a:r>
            <a:endParaRPr lang="en-US" altLang="ko-KR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12" name="TextBox 16">
            <a:extLst>
              <a:ext uri="{FF2B5EF4-FFF2-40B4-BE49-F238E27FC236}">
                <a16:creationId xmlns:a16="http://schemas.microsoft.com/office/drawing/2014/main" id="{DF82A2B9-0DC7-445C-93F1-18F1BAF0E30C}"/>
              </a:ext>
            </a:extLst>
          </p:cNvPr>
          <p:cNvSpPr txBox="1"/>
          <p:nvPr/>
        </p:nvSpPr>
        <p:spPr>
          <a:xfrm>
            <a:off x="15143059" y="606877"/>
            <a:ext cx="2557114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879856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78" name="그룹 177">
            <a:extLst>
              <a:ext uri="{FF2B5EF4-FFF2-40B4-BE49-F238E27FC236}">
                <a16:creationId xmlns:a16="http://schemas.microsoft.com/office/drawing/2014/main" id="{734503CA-FAD7-4584-A63B-E3DA9286F633}"/>
              </a:ext>
            </a:extLst>
          </p:cNvPr>
          <p:cNvGrpSpPr/>
          <p:nvPr/>
        </p:nvGrpSpPr>
        <p:grpSpPr>
          <a:xfrm>
            <a:off x="12238948" y="6779228"/>
            <a:ext cx="2823738" cy="1704749"/>
            <a:chOff x="6846340" y="6570955"/>
            <a:chExt cx="3082491" cy="1382500"/>
          </a:xfrm>
          <a:solidFill>
            <a:schemeClr val="bg1"/>
          </a:solidFill>
        </p:grpSpPr>
        <p:sp>
          <p:nvSpPr>
            <p:cNvPr id="179" name="직사각형 178">
              <a:extLst>
                <a:ext uri="{FF2B5EF4-FFF2-40B4-BE49-F238E27FC236}">
                  <a16:creationId xmlns:a16="http://schemas.microsoft.com/office/drawing/2014/main" id="{B0AABF97-C583-4FEA-8E18-72B451E088B4}"/>
                </a:ext>
              </a:extLst>
            </p:cNvPr>
            <p:cNvSpPr/>
            <p:nvPr/>
          </p:nvSpPr>
          <p:spPr>
            <a:xfrm>
              <a:off x="7851403" y="6570955"/>
              <a:ext cx="950648" cy="391437"/>
            </a:xfrm>
            <a:prstGeom prst="rect">
              <a:avLst/>
            </a:prstGeom>
            <a:solidFill>
              <a:srgbClr val="FF8C00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</a:t>
              </a:r>
              <a:endParaRPr lang="en-US" altLang="ko-KR" sz="1600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유형</a:t>
              </a:r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59754C48-B921-4289-8480-530D41F87DCE}"/>
                </a:ext>
              </a:extLst>
            </p:cNvPr>
            <p:cNvSpPr/>
            <p:nvPr/>
          </p:nvSpPr>
          <p:spPr>
            <a:xfrm>
              <a:off x="8810422" y="7108243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기본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요금</a:t>
              </a:r>
            </a:p>
          </p:txBody>
        </p:sp>
        <p:sp>
          <p:nvSpPr>
            <p:cNvPr id="181" name="타원 180">
              <a:extLst>
                <a:ext uri="{FF2B5EF4-FFF2-40B4-BE49-F238E27FC236}">
                  <a16:creationId xmlns:a16="http://schemas.microsoft.com/office/drawing/2014/main" id="{AF9A2F70-DCFF-4B9F-AC90-6F0830671F53}"/>
                </a:ext>
              </a:extLst>
            </p:cNvPr>
            <p:cNvSpPr/>
            <p:nvPr/>
          </p:nvSpPr>
          <p:spPr>
            <a:xfrm>
              <a:off x="6846340" y="7108243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</a:t>
              </a:r>
              <a:endParaRPr lang="en-US" altLang="ko-KR" sz="1400" u="sng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유형</a:t>
              </a:r>
              <a:endParaRPr lang="en-US" altLang="ko-KR" sz="1400" u="sng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코드</a:t>
              </a:r>
            </a:p>
          </p:txBody>
        </p:sp>
        <p:sp>
          <p:nvSpPr>
            <p:cNvPr id="182" name="타원 181">
              <a:extLst>
                <a:ext uri="{FF2B5EF4-FFF2-40B4-BE49-F238E27FC236}">
                  <a16:creationId xmlns:a16="http://schemas.microsoft.com/office/drawing/2014/main" id="{C3304CE4-D36B-4086-A914-A7AE86FAA52F}"/>
                </a:ext>
              </a:extLst>
            </p:cNvPr>
            <p:cNvSpPr/>
            <p:nvPr/>
          </p:nvSpPr>
          <p:spPr>
            <a:xfrm>
              <a:off x="7767522" y="7506095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유형</a:t>
              </a:r>
            </a:p>
          </p:txBody>
        </p:sp>
        <p:cxnSp>
          <p:nvCxnSpPr>
            <p:cNvPr id="183" name="직선 연결선 182">
              <a:extLst>
                <a:ext uri="{FF2B5EF4-FFF2-40B4-BE49-F238E27FC236}">
                  <a16:creationId xmlns:a16="http://schemas.microsoft.com/office/drawing/2014/main" id="{70DA7613-F748-4B26-85C2-6FFD16145408}"/>
                </a:ext>
              </a:extLst>
            </p:cNvPr>
            <p:cNvCxnSpPr>
              <a:cxnSpLocks/>
              <a:stCxn id="179" idx="2"/>
              <a:endCxn id="182" idx="0"/>
            </p:cNvCxnSpPr>
            <p:nvPr/>
          </p:nvCxnSpPr>
          <p:spPr>
            <a:xfrm flipH="1">
              <a:off x="8326726" y="6962392"/>
              <a:ext cx="1" cy="543703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183">
              <a:extLst>
                <a:ext uri="{FF2B5EF4-FFF2-40B4-BE49-F238E27FC236}">
                  <a16:creationId xmlns:a16="http://schemas.microsoft.com/office/drawing/2014/main" id="{DBA71143-2ED1-4318-902D-7FC6EDF4698E}"/>
                </a:ext>
              </a:extLst>
            </p:cNvPr>
            <p:cNvCxnSpPr>
              <a:cxnSpLocks/>
              <a:stCxn id="179" idx="2"/>
              <a:endCxn id="180" idx="1"/>
            </p:cNvCxnSpPr>
            <p:nvPr/>
          </p:nvCxnSpPr>
          <p:spPr>
            <a:xfrm>
              <a:off x="8326727" y="6962392"/>
              <a:ext cx="647483" cy="211365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직선 연결선 184">
              <a:extLst>
                <a:ext uri="{FF2B5EF4-FFF2-40B4-BE49-F238E27FC236}">
                  <a16:creationId xmlns:a16="http://schemas.microsoft.com/office/drawing/2014/main" id="{1C26E20D-D1F8-4F30-94DA-273818F7EDEA}"/>
                </a:ext>
              </a:extLst>
            </p:cNvPr>
            <p:cNvCxnSpPr>
              <a:cxnSpLocks/>
              <a:stCxn id="179" idx="2"/>
              <a:endCxn id="181" idx="7"/>
            </p:cNvCxnSpPr>
            <p:nvPr/>
          </p:nvCxnSpPr>
          <p:spPr>
            <a:xfrm flipH="1">
              <a:off x="7800961" y="6962392"/>
              <a:ext cx="525766" cy="211365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6" name="연결선: 꺾임 225">
            <a:extLst>
              <a:ext uri="{FF2B5EF4-FFF2-40B4-BE49-F238E27FC236}">
                <a16:creationId xmlns:a16="http://schemas.microsoft.com/office/drawing/2014/main" id="{015B8609-46F3-423C-A413-7139396458C8}"/>
              </a:ext>
            </a:extLst>
          </p:cNvPr>
          <p:cNvCxnSpPr>
            <a:cxnSpLocks/>
            <a:stCxn id="188" idx="3"/>
          </p:cNvCxnSpPr>
          <p:nvPr/>
        </p:nvCxnSpPr>
        <p:spPr>
          <a:xfrm flipV="1">
            <a:off x="9770393" y="4933598"/>
            <a:ext cx="1540175" cy="1519003"/>
          </a:xfrm>
          <a:prstGeom prst="bentConnector2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연결선: 꺾임 318">
            <a:extLst>
              <a:ext uri="{FF2B5EF4-FFF2-40B4-BE49-F238E27FC236}">
                <a16:creationId xmlns:a16="http://schemas.microsoft.com/office/drawing/2014/main" id="{610A4E53-819D-4653-AF26-6B44ED99FDE0}"/>
              </a:ext>
            </a:extLst>
          </p:cNvPr>
          <p:cNvCxnSpPr>
            <a:cxnSpLocks/>
            <a:endCxn id="204" idx="1"/>
          </p:cNvCxnSpPr>
          <p:nvPr/>
        </p:nvCxnSpPr>
        <p:spPr>
          <a:xfrm>
            <a:off x="11369964" y="4947981"/>
            <a:ext cx="3928562" cy="704582"/>
          </a:xfrm>
          <a:prstGeom prst="bentConnector3">
            <a:avLst>
              <a:gd name="adj1" fmla="val 31606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8" name="직선 연결선 367">
            <a:extLst>
              <a:ext uri="{FF2B5EF4-FFF2-40B4-BE49-F238E27FC236}">
                <a16:creationId xmlns:a16="http://schemas.microsoft.com/office/drawing/2014/main" id="{19EACD8E-86FC-4BDA-A06A-EAC572E79565}"/>
              </a:ext>
            </a:extLst>
          </p:cNvPr>
          <p:cNvCxnSpPr>
            <a:cxnSpLocks/>
          </p:cNvCxnSpPr>
          <p:nvPr/>
        </p:nvCxnSpPr>
        <p:spPr>
          <a:xfrm flipH="1">
            <a:off x="11855777" y="4837470"/>
            <a:ext cx="4041569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연결선: 꺾임 405">
            <a:extLst>
              <a:ext uri="{FF2B5EF4-FFF2-40B4-BE49-F238E27FC236}">
                <a16:creationId xmlns:a16="http://schemas.microsoft.com/office/drawing/2014/main" id="{8F2B8E0C-3F47-4342-A02F-00EF3677EDE2}"/>
              </a:ext>
            </a:extLst>
          </p:cNvPr>
          <p:cNvCxnSpPr>
            <a:cxnSpLocks/>
            <a:stCxn id="409" idx="3"/>
          </p:cNvCxnSpPr>
          <p:nvPr/>
        </p:nvCxnSpPr>
        <p:spPr>
          <a:xfrm flipV="1">
            <a:off x="7555097" y="4986619"/>
            <a:ext cx="3517263" cy="599192"/>
          </a:xfrm>
          <a:prstGeom prst="bentConnector3">
            <a:avLst>
              <a:gd name="adj1" fmla="val 5000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" name="그룹 144">
            <a:extLst>
              <a:ext uri="{FF2B5EF4-FFF2-40B4-BE49-F238E27FC236}">
                <a16:creationId xmlns:a16="http://schemas.microsoft.com/office/drawing/2014/main" id="{966680ED-E4BC-4DB9-9AC6-018F5A244F85}"/>
              </a:ext>
            </a:extLst>
          </p:cNvPr>
          <p:cNvGrpSpPr/>
          <p:nvPr/>
        </p:nvGrpSpPr>
        <p:grpSpPr>
          <a:xfrm>
            <a:off x="4703237" y="3180388"/>
            <a:ext cx="2770969" cy="4822626"/>
            <a:chOff x="4161083" y="2355729"/>
            <a:chExt cx="3024885" cy="3911004"/>
          </a:xfrm>
          <a:solidFill>
            <a:schemeClr val="bg1"/>
          </a:solidFill>
        </p:grpSpPr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855A121-03A5-4EE9-ADBB-05A47EB3BAFB}"/>
                </a:ext>
              </a:extLst>
            </p:cNvPr>
            <p:cNvSpPr/>
            <p:nvPr/>
          </p:nvSpPr>
          <p:spPr>
            <a:xfrm>
              <a:off x="4168255" y="3711759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생년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월일</a:t>
              </a: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B32F907-889C-4888-9FAD-51D60B6CD951}"/>
                </a:ext>
              </a:extLst>
            </p:cNvPr>
            <p:cNvSpPr/>
            <p:nvPr/>
          </p:nvSpPr>
          <p:spPr>
            <a:xfrm>
              <a:off x="5846391" y="2355729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예매</a:t>
              </a:r>
              <a:endParaRPr lang="en-US" altLang="ko-KR" sz="1400" u="sng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코드</a:t>
              </a: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300CBA92-DF88-49C5-8390-37DEBDF4CA52}"/>
                </a:ext>
              </a:extLst>
            </p:cNvPr>
            <p:cNvSpPr/>
            <p:nvPr/>
          </p:nvSpPr>
          <p:spPr>
            <a:xfrm>
              <a:off x="4423985" y="3198885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휴대폰 번호</a:t>
              </a:r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2342ED6D-B4A3-467F-9743-9011D1EBF463}"/>
                </a:ext>
              </a:extLst>
            </p:cNvPr>
            <p:cNvSpPr/>
            <p:nvPr/>
          </p:nvSpPr>
          <p:spPr>
            <a:xfrm>
              <a:off x="4902113" y="2706119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예매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날짜</a:t>
              </a: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2AFE78-7553-4266-8180-648437818DB9}"/>
                </a:ext>
              </a:extLst>
            </p:cNvPr>
            <p:cNvSpPr/>
            <p:nvPr/>
          </p:nvSpPr>
          <p:spPr>
            <a:xfrm>
              <a:off x="5016301" y="5510654"/>
              <a:ext cx="1118409" cy="44736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운행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코드</a:t>
              </a: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4C4AA90D-E0EF-496B-A060-126366BB3217}"/>
                </a:ext>
              </a:extLst>
            </p:cNvPr>
            <p:cNvSpPr/>
            <p:nvPr/>
          </p:nvSpPr>
          <p:spPr>
            <a:xfrm>
              <a:off x="6067558" y="5819373"/>
              <a:ext cx="1118410" cy="447360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승객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유형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코드</a:t>
              </a:r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6BACE0B3-5FFF-4BB3-836A-A8E0F24553E8}"/>
                </a:ext>
              </a:extLst>
            </p:cNvPr>
            <p:cNvSpPr/>
            <p:nvPr/>
          </p:nvSpPr>
          <p:spPr>
            <a:xfrm>
              <a:off x="4578266" y="5028096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좌석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번호</a:t>
              </a:r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E53E4AD-7A9D-4ED4-9DC5-E54FDD1F5678}"/>
                </a:ext>
              </a:extLst>
            </p:cNvPr>
            <p:cNvSpPr/>
            <p:nvPr/>
          </p:nvSpPr>
          <p:spPr>
            <a:xfrm>
              <a:off x="4161083" y="4538588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카드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번호</a:t>
              </a:r>
            </a:p>
          </p:txBody>
        </p: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436DE597-20B3-412E-873F-4376AC748CFD}"/>
                </a:ext>
              </a:extLst>
            </p:cNvPr>
            <p:cNvCxnSpPr>
              <a:cxnSpLocks/>
              <a:stCxn id="59" idx="6"/>
              <a:endCxn id="409" idx="1"/>
            </p:cNvCxnSpPr>
            <p:nvPr/>
          </p:nvCxnSpPr>
          <p:spPr>
            <a:xfrm flipV="1">
              <a:off x="5279492" y="4306455"/>
              <a:ext cx="408865" cy="455813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35DC6337-DBB1-4364-BE7A-6073131E825A}"/>
                </a:ext>
              </a:extLst>
            </p:cNvPr>
            <p:cNvCxnSpPr>
              <a:cxnSpLocks/>
              <a:stCxn id="58" idx="6"/>
              <a:endCxn id="409" idx="1"/>
            </p:cNvCxnSpPr>
            <p:nvPr/>
          </p:nvCxnSpPr>
          <p:spPr>
            <a:xfrm flipH="1" flipV="1">
              <a:off x="5688357" y="4306455"/>
              <a:ext cx="8318" cy="945322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3B542179-06D2-427B-AE7A-4A83361A3B35}"/>
                </a:ext>
              </a:extLst>
            </p:cNvPr>
            <p:cNvCxnSpPr>
              <a:cxnSpLocks/>
              <a:stCxn id="56" idx="7"/>
              <a:endCxn id="409" idx="1"/>
            </p:cNvCxnSpPr>
            <p:nvPr/>
          </p:nvCxnSpPr>
          <p:spPr>
            <a:xfrm flipH="1" flipV="1">
              <a:off x="5688357" y="4306455"/>
              <a:ext cx="282566" cy="1269714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28878717-CF5E-4B8F-8AD3-44195793EA28}"/>
                </a:ext>
              </a:extLst>
            </p:cNvPr>
            <p:cNvCxnSpPr>
              <a:cxnSpLocks/>
              <a:stCxn id="57" idx="0"/>
              <a:endCxn id="409" idx="1"/>
            </p:cNvCxnSpPr>
            <p:nvPr/>
          </p:nvCxnSpPr>
          <p:spPr>
            <a:xfrm flipH="1" flipV="1">
              <a:off x="5688357" y="4306455"/>
              <a:ext cx="938405" cy="1512918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A868D750-74E1-403E-B7E5-4FED608BBB17}"/>
                </a:ext>
              </a:extLst>
            </p:cNvPr>
            <p:cNvCxnSpPr>
              <a:cxnSpLocks/>
              <a:stCxn id="53" idx="5"/>
              <a:endCxn id="409" idx="1"/>
            </p:cNvCxnSpPr>
            <p:nvPr/>
          </p:nvCxnSpPr>
          <p:spPr>
            <a:xfrm flipH="1">
              <a:off x="5688357" y="3087964"/>
              <a:ext cx="168377" cy="1218490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0E12B14E-B81D-46C2-AC64-42067BC6D307}"/>
                </a:ext>
              </a:extLst>
            </p:cNvPr>
            <p:cNvCxnSpPr>
              <a:cxnSpLocks/>
              <a:stCxn id="52" idx="5"/>
              <a:endCxn id="409" idx="1"/>
            </p:cNvCxnSpPr>
            <p:nvPr/>
          </p:nvCxnSpPr>
          <p:spPr>
            <a:xfrm>
              <a:off x="5378607" y="3580731"/>
              <a:ext cx="309750" cy="725724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B4B9183E-B4C0-4866-848C-AD1321A396E5}"/>
                </a:ext>
              </a:extLst>
            </p:cNvPr>
            <p:cNvCxnSpPr>
              <a:cxnSpLocks/>
              <a:stCxn id="50" idx="6"/>
              <a:endCxn id="409" idx="1"/>
            </p:cNvCxnSpPr>
            <p:nvPr/>
          </p:nvCxnSpPr>
          <p:spPr>
            <a:xfrm>
              <a:off x="5286664" y="3935439"/>
              <a:ext cx="401693" cy="371016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07BEBD02-23F9-49EA-A240-5A9D15479151}"/>
                </a:ext>
              </a:extLst>
            </p:cNvPr>
            <p:cNvCxnSpPr>
              <a:cxnSpLocks/>
              <a:stCxn id="51" idx="4"/>
              <a:endCxn id="409" idx="1"/>
            </p:cNvCxnSpPr>
            <p:nvPr/>
          </p:nvCxnSpPr>
          <p:spPr>
            <a:xfrm flipH="1">
              <a:off x="5688357" y="2803089"/>
              <a:ext cx="717238" cy="1503366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9" name="다이아몬드 408">
            <a:extLst>
              <a:ext uri="{FF2B5EF4-FFF2-40B4-BE49-F238E27FC236}">
                <a16:creationId xmlns:a16="http://schemas.microsoft.com/office/drawing/2014/main" id="{571221D4-9D5F-4AB8-85FE-5F3FE2B2AF29}"/>
              </a:ext>
            </a:extLst>
          </p:cNvPr>
          <p:cNvSpPr/>
          <p:nvPr/>
        </p:nvSpPr>
        <p:spPr>
          <a:xfrm>
            <a:off x="6102307" y="5227199"/>
            <a:ext cx="1452789" cy="717224"/>
          </a:xfrm>
          <a:prstGeom prst="diamond">
            <a:avLst/>
          </a:prstGeom>
          <a:solidFill>
            <a:srgbClr val="FF8C00"/>
          </a:solidFill>
          <a:ln>
            <a:solidFill>
              <a:srgbClr val="FF8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예매</a:t>
            </a:r>
          </a:p>
        </p:txBody>
      </p:sp>
      <p:grpSp>
        <p:nvGrpSpPr>
          <p:cNvPr id="411" name="그룹 410">
            <a:extLst>
              <a:ext uri="{FF2B5EF4-FFF2-40B4-BE49-F238E27FC236}">
                <a16:creationId xmlns:a16="http://schemas.microsoft.com/office/drawing/2014/main" id="{00BB1388-55D5-4F68-8137-B86712654A0E}"/>
              </a:ext>
            </a:extLst>
          </p:cNvPr>
          <p:cNvGrpSpPr/>
          <p:nvPr/>
        </p:nvGrpSpPr>
        <p:grpSpPr>
          <a:xfrm>
            <a:off x="6306099" y="1257303"/>
            <a:ext cx="2928174" cy="1713181"/>
            <a:chOff x="3728407" y="2511418"/>
            <a:chExt cx="2881866" cy="1558136"/>
          </a:xfrm>
        </p:grpSpPr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7518BE16-5B02-4CFA-A118-EB8B608F14BA}"/>
                </a:ext>
              </a:extLst>
            </p:cNvPr>
            <p:cNvSpPr/>
            <p:nvPr/>
          </p:nvSpPr>
          <p:spPr>
            <a:xfrm>
              <a:off x="4766891" y="3630559"/>
              <a:ext cx="857076" cy="438995"/>
            </a:xfrm>
            <a:prstGeom prst="rect">
              <a:avLst/>
            </a:prstGeom>
            <a:solidFill>
              <a:srgbClr val="FF8C00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출발지</a:t>
              </a:r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18AC2EB0-45FF-4626-A961-D58B84592248}"/>
                </a:ext>
              </a:extLst>
            </p:cNvPr>
            <p:cNvSpPr/>
            <p:nvPr/>
          </p:nvSpPr>
          <p:spPr>
            <a:xfrm>
              <a:off x="5601948" y="3025066"/>
              <a:ext cx="1008325" cy="50171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출발지</a:t>
              </a:r>
              <a:endParaRPr lang="en-US" altLang="ko-KR" sz="1400" u="sng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코드</a:t>
              </a:r>
            </a:p>
          </p:txBody>
        </p:sp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5500FE70-27CE-4575-A565-3B151F4FC7E5}"/>
                </a:ext>
              </a:extLst>
            </p:cNvPr>
            <p:cNvSpPr/>
            <p:nvPr/>
          </p:nvSpPr>
          <p:spPr>
            <a:xfrm>
              <a:off x="3728407" y="3025066"/>
              <a:ext cx="1008325" cy="50171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터미널</a:t>
              </a:r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560E4E90-ECE5-4192-81F8-EC2E5E3AE549}"/>
                </a:ext>
              </a:extLst>
            </p:cNvPr>
            <p:cNvSpPr/>
            <p:nvPr/>
          </p:nvSpPr>
          <p:spPr>
            <a:xfrm>
              <a:off x="4691267" y="2511418"/>
              <a:ext cx="1008325" cy="50171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지역</a:t>
              </a:r>
            </a:p>
          </p:txBody>
        </p:sp>
        <p:cxnSp>
          <p:nvCxnSpPr>
            <p:cNvPr id="117" name="직선 연결선 116">
              <a:extLst>
                <a:ext uri="{FF2B5EF4-FFF2-40B4-BE49-F238E27FC236}">
                  <a16:creationId xmlns:a16="http://schemas.microsoft.com/office/drawing/2014/main" id="{311DAC79-1DF4-41D2-80E2-61B2EC97E99D}"/>
                </a:ext>
              </a:extLst>
            </p:cNvPr>
            <p:cNvCxnSpPr>
              <a:cxnSpLocks/>
              <a:stCxn id="109" idx="4"/>
              <a:endCxn id="105" idx="0"/>
            </p:cNvCxnSpPr>
            <p:nvPr/>
          </p:nvCxnSpPr>
          <p:spPr>
            <a:xfrm flipH="1">
              <a:off x="5195429" y="3013130"/>
              <a:ext cx="1" cy="617429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직선 연결선 118">
              <a:extLst>
                <a:ext uri="{FF2B5EF4-FFF2-40B4-BE49-F238E27FC236}">
                  <a16:creationId xmlns:a16="http://schemas.microsoft.com/office/drawing/2014/main" id="{1B1BD376-CFAE-4F2C-92C7-5BEF33663A1B}"/>
                </a:ext>
              </a:extLst>
            </p:cNvPr>
            <p:cNvCxnSpPr>
              <a:cxnSpLocks/>
              <a:stCxn id="107" idx="3"/>
              <a:endCxn id="105" idx="0"/>
            </p:cNvCxnSpPr>
            <p:nvPr/>
          </p:nvCxnSpPr>
          <p:spPr>
            <a:xfrm flipH="1">
              <a:off x="5195429" y="3453304"/>
              <a:ext cx="554185" cy="177255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직선 연결선 120">
              <a:extLst>
                <a:ext uri="{FF2B5EF4-FFF2-40B4-BE49-F238E27FC236}">
                  <a16:creationId xmlns:a16="http://schemas.microsoft.com/office/drawing/2014/main" id="{9FB236CE-ECFB-4CC5-962B-98CC0773E806}"/>
                </a:ext>
              </a:extLst>
            </p:cNvPr>
            <p:cNvCxnSpPr>
              <a:stCxn id="108" idx="5"/>
              <a:endCxn id="105" idx="0"/>
            </p:cNvCxnSpPr>
            <p:nvPr/>
          </p:nvCxnSpPr>
          <p:spPr>
            <a:xfrm>
              <a:off x="4589066" y="3453304"/>
              <a:ext cx="606363" cy="177255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3" name="그룹 202">
            <a:extLst>
              <a:ext uri="{FF2B5EF4-FFF2-40B4-BE49-F238E27FC236}">
                <a16:creationId xmlns:a16="http://schemas.microsoft.com/office/drawing/2014/main" id="{69DBD35C-06DB-403B-950E-89EB248FFF0D}"/>
              </a:ext>
            </a:extLst>
          </p:cNvPr>
          <p:cNvGrpSpPr/>
          <p:nvPr/>
        </p:nvGrpSpPr>
        <p:grpSpPr>
          <a:xfrm>
            <a:off x="14377831" y="5411224"/>
            <a:ext cx="2823738" cy="1662771"/>
            <a:chOff x="6846340" y="6570955"/>
            <a:chExt cx="3082491" cy="1348457"/>
          </a:xfrm>
          <a:solidFill>
            <a:schemeClr val="bg1"/>
          </a:solidFill>
        </p:grpSpPr>
        <p:sp>
          <p:nvSpPr>
            <p:cNvPr id="204" name="직사각형 203">
              <a:extLst>
                <a:ext uri="{FF2B5EF4-FFF2-40B4-BE49-F238E27FC236}">
                  <a16:creationId xmlns:a16="http://schemas.microsoft.com/office/drawing/2014/main" id="{D4E11F88-802A-4375-BA63-50240D7C67A3}"/>
                </a:ext>
              </a:extLst>
            </p:cNvPr>
            <p:cNvSpPr/>
            <p:nvPr/>
          </p:nvSpPr>
          <p:spPr>
            <a:xfrm>
              <a:off x="7851403" y="6570955"/>
              <a:ext cx="950648" cy="391437"/>
            </a:xfrm>
            <a:prstGeom prst="rect">
              <a:avLst/>
            </a:prstGeom>
            <a:solidFill>
              <a:srgbClr val="FF8C00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</a:t>
              </a:r>
              <a:endParaRPr lang="en-US" altLang="ko-KR" sz="1600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등급</a:t>
              </a:r>
            </a:p>
          </p:txBody>
        </p:sp>
        <p:sp>
          <p:nvSpPr>
            <p:cNvPr id="205" name="타원 204">
              <a:extLst>
                <a:ext uri="{FF2B5EF4-FFF2-40B4-BE49-F238E27FC236}">
                  <a16:creationId xmlns:a16="http://schemas.microsoft.com/office/drawing/2014/main" id="{5EDF0984-658C-4FBE-A8B0-34154344E47E}"/>
                </a:ext>
              </a:extLst>
            </p:cNvPr>
            <p:cNvSpPr/>
            <p:nvPr/>
          </p:nvSpPr>
          <p:spPr>
            <a:xfrm>
              <a:off x="8810422" y="7052369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할인율</a:t>
              </a:r>
            </a:p>
          </p:txBody>
        </p:sp>
        <p:sp>
          <p:nvSpPr>
            <p:cNvPr id="206" name="타원 205">
              <a:extLst>
                <a:ext uri="{FF2B5EF4-FFF2-40B4-BE49-F238E27FC236}">
                  <a16:creationId xmlns:a16="http://schemas.microsoft.com/office/drawing/2014/main" id="{F14658C2-185B-4FD1-AB19-56860550BB31}"/>
                </a:ext>
              </a:extLst>
            </p:cNvPr>
            <p:cNvSpPr/>
            <p:nvPr/>
          </p:nvSpPr>
          <p:spPr>
            <a:xfrm>
              <a:off x="6846340" y="7052369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버스등급코드</a:t>
              </a:r>
            </a:p>
          </p:txBody>
        </p:sp>
        <p:sp>
          <p:nvSpPr>
            <p:cNvPr id="207" name="타원 206">
              <a:extLst>
                <a:ext uri="{FF2B5EF4-FFF2-40B4-BE49-F238E27FC236}">
                  <a16:creationId xmlns:a16="http://schemas.microsoft.com/office/drawing/2014/main" id="{BA74CB3A-E5D5-49CD-89A9-35A19E193C09}"/>
                </a:ext>
              </a:extLst>
            </p:cNvPr>
            <p:cNvSpPr/>
            <p:nvPr/>
          </p:nvSpPr>
          <p:spPr>
            <a:xfrm>
              <a:off x="7767522" y="7472052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등급</a:t>
              </a:r>
            </a:p>
          </p:txBody>
        </p:sp>
        <p:cxnSp>
          <p:nvCxnSpPr>
            <p:cNvPr id="208" name="직선 연결선 207">
              <a:extLst>
                <a:ext uri="{FF2B5EF4-FFF2-40B4-BE49-F238E27FC236}">
                  <a16:creationId xmlns:a16="http://schemas.microsoft.com/office/drawing/2014/main" id="{86CB5EC1-9966-4404-8662-75A0EAC5D13F}"/>
                </a:ext>
              </a:extLst>
            </p:cNvPr>
            <p:cNvCxnSpPr>
              <a:cxnSpLocks/>
              <a:stCxn id="204" idx="2"/>
              <a:endCxn id="207" idx="0"/>
            </p:cNvCxnSpPr>
            <p:nvPr/>
          </p:nvCxnSpPr>
          <p:spPr>
            <a:xfrm flipH="1">
              <a:off x="8326726" y="6962392"/>
              <a:ext cx="1" cy="509660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직선 연결선 208">
              <a:extLst>
                <a:ext uri="{FF2B5EF4-FFF2-40B4-BE49-F238E27FC236}">
                  <a16:creationId xmlns:a16="http://schemas.microsoft.com/office/drawing/2014/main" id="{9A410117-F203-4ECA-83F8-B3A92F9812BD}"/>
                </a:ext>
              </a:extLst>
            </p:cNvPr>
            <p:cNvCxnSpPr>
              <a:cxnSpLocks/>
              <a:stCxn id="204" idx="2"/>
              <a:endCxn id="205" idx="1"/>
            </p:cNvCxnSpPr>
            <p:nvPr/>
          </p:nvCxnSpPr>
          <p:spPr>
            <a:xfrm>
              <a:off x="8326727" y="6962392"/>
              <a:ext cx="647483" cy="155491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직선 연결선 209">
              <a:extLst>
                <a:ext uri="{FF2B5EF4-FFF2-40B4-BE49-F238E27FC236}">
                  <a16:creationId xmlns:a16="http://schemas.microsoft.com/office/drawing/2014/main" id="{2CBA33BA-5044-48F1-867A-35B1511D2339}"/>
                </a:ext>
              </a:extLst>
            </p:cNvPr>
            <p:cNvCxnSpPr>
              <a:cxnSpLocks/>
              <a:stCxn id="204" idx="2"/>
              <a:endCxn id="206" idx="7"/>
            </p:cNvCxnSpPr>
            <p:nvPr/>
          </p:nvCxnSpPr>
          <p:spPr>
            <a:xfrm flipH="1">
              <a:off x="7800961" y="6962392"/>
              <a:ext cx="525766" cy="155491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1" name="그룹 160">
            <a:extLst>
              <a:ext uri="{FF2B5EF4-FFF2-40B4-BE49-F238E27FC236}">
                <a16:creationId xmlns:a16="http://schemas.microsoft.com/office/drawing/2014/main" id="{0369D89F-CB91-495E-8B59-5E011672DA54}"/>
              </a:ext>
            </a:extLst>
          </p:cNvPr>
          <p:cNvGrpSpPr/>
          <p:nvPr/>
        </p:nvGrpSpPr>
        <p:grpSpPr>
          <a:xfrm>
            <a:off x="15100181" y="3317707"/>
            <a:ext cx="2844920" cy="2005543"/>
            <a:chOff x="14350705" y="4187098"/>
            <a:chExt cx="3105614" cy="1626434"/>
          </a:xfrm>
          <a:solidFill>
            <a:schemeClr val="bg1"/>
          </a:solidFill>
        </p:grpSpPr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BF8646AC-4C67-46FB-A663-441DFB146456}"/>
                </a:ext>
              </a:extLst>
            </p:cNvPr>
            <p:cNvSpPr/>
            <p:nvPr/>
          </p:nvSpPr>
          <p:spPr>
            <a:xfrm>
              <a:off x="14554200" y="5246601"/>
              <a:ext cx="950648" cy="391437"/>
            </a:xfrm>
            <a:prstGeom prst="rect">
              <a:avLst/>
            </a:prstGeom>
            <a:solidFill>
              <a:srgbClr val="FF8C00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 err="1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</a:t>
              </a:r>
              <a:endParaRPr lang="ko-KR" altLang="en-US" sz="1600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6D3BC232-8676-42E0-B0EF-209D0033D9F4}"/>
                </a:ext>
              </a:extLst>
            </p:cNvPr>
            <p:cNvSpPr/>
            <p:nvPr/>
          </p:nvSpPr>
          <p:spPr>
            <a:xfrm>
              <a:off x="14350705" y="4187098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</a:t>
              </a:r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 주소</a:t>
              </a:r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A6753BFC-1245-4441-921F-DF4FB91C5D89}"/>
                </a:ext>
              </a:extLst>
            </p:cNvPr>
            <p:cNvSpPr/>
            <p:nvPr/>
          </p:nvSpPr>
          <p:spPr>
            <a:xfrm>
              <a:off x="16312055" y="5366172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연락처</a:t>
              </a:r>
            </a:p>
          </p:txBody>
        </p:sp>
        <p:cxnSp>
          <p:nvCxnSpPr>
            <p:cNvPr id="142" name="직선 연결선 141">
              <a:extLst>
                <a:ext uri="{FF2B5EF4-FFF2-40B4-BE49-F238E27FC236}">
                  <a16:creationId xmlns:a16="http://schemas.microsoft.com/office/drawing/2014/main" id="{E8CBEBC2-A550-460C-986E-50A1C65C67E7}"/>
                </a:ext>
              </a:extLst>
            </p:cNvPr>
            <p:cNvCxnSpPr>
              <a:cxnSpLocks/>
              <a:stCxn id="137" idx="3"/>
              <a:endCxn id="138" idx="5"/>
            </p:cNvCxnSpPr>
            <p:nvPr/>
          </p:nvCxnSpPr>
          <p:spPr>
            <a:xfrm flipH="1" flipV="1">
              <a:off x="15305327" y="4568944"/>
              <a:ext cx="199521" cy="873376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직선 연결선 142">
              <a:extLst>
                <a:ext uri="{FF2B5EF4-FFF2-40B4-BE49-F238E27FC236}">
                  <a16:creationId xmlns:a16="http://schemas.microsoft.com/office/drawing/2014/main" id="{9A351529-FF74-4524-A39F-ED17EFFEC264}"/>
                </a:ext>
              </a:extLst>
            </p:cNvPr>
            <p:cNvCxnSpPr>
              <a:cxnSpLocks/>
              <a:stCxn id="137" idx="3"/>
              <a:endCxn id="139" idx="2"/>
            </p:cNvCxnSpPr>
            <p:nvPr/>
          </p:nvCxnSpPr>
          <p:spPr>
            <a:xfrm>
              <a:off x="15504848" y="5442320"/>
              <a:ext cx="807207" cy="147532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DE423A3D-A388-45C1-9EC1-406641B37043}"/>
                </a:ext>
              </a:extLst>
            </p:cNvPr>
            <p:cNvSpPr/>
            <p:nvPr/>
          </p:nvSpPr>
          <p:spPr>
            <a:xfrm>
              <a:off x="15649863" y="4329528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u="sng" dirty="0" err="1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</a:t>
              </a:r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 코드</a:t>
              </a:r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C39696EC-1039-4EEE-9695-670FF79F7FD2}"/>
                </a:ext>
              </a:extLst>
            </p:cNvPr>
            <p:cNvSpPr/>
            <p:nvPr/>
          </p:nvSpPr>
          <p:spPr>
            <a:xfrm>
              <a:off x="16337910" y="4794643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회사명</a:t>
              </a:r>
            </a:p>
          </p:txBody>
        </p:sp>
        <p:cxnSp>
          <p:nvCxnSpPr>
            <p:cNvPr id="153" name="직선 연결선 152">
              <a:extLst>
                <a:ext uri="{FF2B5EF4-FFF2-40B4-BE49-F238E27FC236}">
                  <a16:creationId xmlns:a16="http://schemas.microsoft.com/office/drawing/2014/main" id="{EAD49D4F-60C1-4F3F-A30D-817B47E5B966}"/>
                </a:ext>
              </a:extLst>
            </p:cNvPr>
            <p:cNvCxnSpPr>
              <a:cxnSpLocks/>
              <a:stCxn id="149" idx="3"/>
              <a:endCxn id="137" idx="3"/>
            </p:cNvCxnSpPr>
            <p:nvPr/>
          </p:nvCxnSpPr>
          <p:spPr>
            <a:xfrm flipH="1">
              <a:off x="15504848" y="5176489"/>
              <a:ext cx="996849" cy="265832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직선 연결선 154">
              <a:extLst>
                <a:ext uri="{FF2B5EF4-FFF2-40B4-BE49-F238E27FC236}">
                  <a16:creationId xmlns:a16="http://schemas.microsoft.com/office/drawing/2014/main" id="{48F94E98-E67B-490D-A657-620272206898}"/>
                </a:ext>
              </a:extLst>
            </p:cNvPr>
            <p:cNvCxnSpPr>
              <a:cxnSpLocks/>
              <a:stCxn id="147" idx="3"/>
              <a:endCxn id="137" idx="3"/>
            </p:cNvCxnSpPr>
            <p:nvPr/>
          </p:nvCxnSpPr>
          <p:spPr>
            <a:xfrm flipH="1">
              <a:off x="15504848" y="4711373"/>
              <a:ext cx="308802" cy="730947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9CB33C14-1D8A-46D1-9290-BC07CA1877E8}"/>
              </a:ext>
            </a:extLst>
          </p:cNvPr>
          <p:cNvGrpSpPr/>
          <p:nvPr/>
        </p:nvGrpSpPr>
        <p:grpSpPr>
          <a:xfrm>
            <a:off x="7978849" y="6211262"/>
            <a:ext cx="2823738" cy="1761491"/>
            <a:chOff x="5920937" y="5982827"/>
            <a:chExt cx="2779082" cy="1798510"/>
          </a:xfrm>
        </p:grpSpPr>
        <p:sp>
          <p:nvSpPr>
            <p:cNvPr id="188" name="직사각형 187">
              <a:extLst>
                <a:ext uri="{FF2B5EF4-FFF2-40B4-BE49-F238E27FC236}">
                  <a16:creationId xmlns:a16="http://schemas.microsoft.com/office/drawing/2014/main" id="{77C6D90F-976B-42E0-B4A8-DC08511B1C7B}"/>
                </a:ext>
              </a:extLst>
            </p:cNvPr>
            <p:cNvSpPr/>
            <p:nvPr/>
          </p:nvSpPr>
          <p:spPr>
            <a:xfrm>
              <a:off x="6827072" y="5982827"/>
              <a:ext cx="857076" cy="492821"/>
            </a:xfrm>
            <a:prstGeom prst="rect">
              <a:avLst/>
            </a:prstGeom>
            <a:solidFill>
              <a:srgbClr val="FF8C00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도착지</a:t>
              </a:r>
            </a:p>
          </p:txBody>
        </p:sp>
        <p:sp>
          <p:nvSpPr>
            <p:cNvPr id="189" name="타원 188">
              <a:extLst>
                <a:ext uri="{FF2B5EF4-FFF2-40B4-BE49-F238E27FC236}">
                  <a16:creationId xmlns:a16="http://schemas.microsoft.com/office/drawing/2014/main" id="{FEEF31CA-304E-4246-8091-774D5BDC7D54}"/>
                </a:ext>
              </a:extLst>
            </p:cNvPr>
            <p:cNvSpPr/>
            <p:nvPr/>
          </p:nvSpPr>
          <p:spPr>
            <a:xfrm>
              <a:off x="7691695" y="6689236"/>
              <a:ext cx="1008324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도착지</a:t>
              </a:r>
              <a:endParaRPr lang="en-US" altLang="ko-KR" sz="1400" u="sng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코드</a:t>
              </a:r>
            </a:p>
          </p:txBody>
        </p:sp>
        <p:sp>
          <p:nvSpPr>
            <p:cNvPr id="190" name="타원 189">
              <a:extLst>
                <a:ext uri="{FF2B5EF4-FFF2-40B4-BE49-F238E27FC236}">
                  <a16:creationId xmlns:a16="http://schemas.microsoft.com/office/drawing/2014/main" id="{3F28A035-5174-4909-92A2-CA6555B18F6A}"/>
                </a:ext>
              </a:extLst>
            </p:cNvPr>
            <p:cNvSpPr/>
            <p:nvPr/>
          </p:nvSpPr>
          <p:spPr>
            <a:xfrm>
              <a:off x="5920937" y="6689236"/>
              <a:ext cx="1008324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터미널</a:t>
              </a:r>
            </a:p>
          </p:txBody>
        </p:sp>
        <p:sp>
          <p:nvSpPr>
            <p:cNvPr id="191" name="타원 190">
              <a:extLst>
                <a:ext uri="{FF2B5EF4-FFF2-40B4-BE49-F238E27FC236}">
                  <a16:creationId xmlns:a16="http://schemas.microsoft.com/office/drawing/2014/main" id="{DF25D1FB-CE9F-4630-8763-AE6AD601A6D5}"/>
                </a:ext>
              </a:extLst>
            </p:cNvPr>
            <p:cNvSpPr/>
            <p:nvPr/>
          </p:nvSpPr>
          <p:spPr>
            <a:xfrm>
              <a:off x="6751447" y="7218108"/>
              <a:ext cx="1008324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지역</a:t>
              </a:r>
            </a:p>
          </p:txBody>
        </p:sp>
        <p:cxnSp>
          <p:nvCxnSpPr>
            <p:cNvPr id="192" name="직선 연결선 191">
              <a:extLst>
                <a:ext uri="{FF2B5EF4-FFF2-40B4-BE49-F238E27FC236}">
                  <a16:creationId xmlns:a16="http://schemas.microsoft.com/office/drawing/2014/main" id="{1E6D879D-454B-4C40-A9BD-D5BB5BBFCFC0}"/>
                </a:ext>
              </a:extLst>
            </p:cNvPr>
            <p:cNvCxnSpPr>
              <a:cxnSpLocks/>
              <a:stCxn id="188" idx="2"/>
              <a:endCxn id="191" idx="0"/>
            </p:cNvCxnSpPr>
            <p:nvPr/>
          </p:nvCxnSpPr>
          <p:spPr>
            <a:xfrm flipH="1">
              <a:off x="7255609" y="6475648"/>
              <a:ext cx="1" cy="742460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직선 연결선 192">
              <a:extLst>
                <a:ext uri="{FF2B5EF4-FFF2-40B4-BE49-F238E27FC236}">
                  <a16:creationId xmlns:a16="http://schemas.microsoft.com/office/drawing/2014/main" id="{969C18FA-1AB8-48C7-9EEE-1511BFCF6A5D}"/>
                </a:ext>
              </a:extLst>
            </p:cNvPr>
            <p:cNvCxnSpPr>
              <a:cxnSpLocks/>
              <a:stCxn id="188" idx="2"/>
              <a:endCxn id="189" idx="1"/>
            </p:cNvCxnSpPr>
            <p:nvPr/>
          </p:nvCxnSpPr>
          <p:spPr>
            <a:xfrm>
              <a:off x="7255610" y="6475648"/>
              <a:ext cx="583751" cy="296070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직선 연결선 193">
              <a:extLst>
                <a:ext uri="{FF2B5EF4-FFF2-40B4-BE49-F238E27FC236}">
                  <a16:creationId xmlns:a16="http://schemas.microsoft.com/office/drawing/2014/main" id="{47BD3DBD-EC86-4E43-BEA2-8BBF3229639E}"/>
                </a:ext>
              </a:extLst>
            </p:cNvPr>
            <p:cNvCxnSpPr>
              <a:cxnSpLocks/>
              <a:stCxn id="188" idx="2"/>
              <a:endCxn id="190" idx="7"/>
            </p:cNvCxnSpPr>
            <p:nvPr/>
          </p:nvCxnSpPr>
          <p:spPr>
            <a:xfrm flipH="1">
              <a:off x="6781595" y="6475648"/>
              <a:ext cx="474015" cy="296070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8" name="다이아몬드 437">
            <a:extLst>
              <a:ext uri="{FF2B5EF4-FFF2-40B4-BE49-F238E27FC236}">
                <a16:creationId xmlns:a16="http://schemas.microsoft.com/office/drawing/2014/main" id="{5EDC057F-2B50-491E-A8FE-E7707EEABBB2}"/>
              </a:ext>
            </a:extLst>
          </p:cNvPr>
          <p:cNvSpPr/>
          <p:nvPr/>
        </p:nvSpPr>
        <p:spPr>
          <a:xfrm>
            <a:off x="13900265" y="4550200"/>
            <a:ext cx="1005574" cy="579045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배차</a:t>
            </a:r>
          </a:p>
        </p:txBody>
      </p:sp>
      <p:sp>
        <p:nvSpPr>
          <p:cNvPr id="439" name="다이아몬드 438">
            <a:extLst>
              <a:ext uri="{FF2B5EF4-FFF2-40B4-BE49-F238E27FC236}">
                <a16:creationId xmlns:a16="http://schemas.microsoft.com/office/drawing/2014/main" id="{F56C566E-305C-483C-BA83-29674040D817}"/>
              </a:ext>
            </a:extLst>
          </p:cNvPr>
          <p:cNvSpPr/>
          <p:nvPr/>
        </p:nvSpPr>
        <p:spPr>
          <a:xfrm>
            <a:off x="13137013" y="5355545"/>
            <a:ext cx="1005574" cy="579045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구분</a:t>
            </a:r>
          </a:p>
        </p:txBody>
      </p:sp>
      <p:sp>
        <p:nvSpPr>
          <p:cNvPr id="443" name="TextBox 442">
            <a:extLst>
              <a:ext uri="{FF2B5EF4-FFF2-40B4-BE49-F238E27FC236}">
                <a16:creationId xmlns:a16="http://schemas.microsoft.com/office/drawing/2014/main" id="{DDD802BD-13EA-4294-B72A-8D06CA10C329}"/>
              </a:ext>
            </a:extLst>
          </p:cNvPr>
          <p:cNvSpPr txBox="1"/>
          <p:nvPr/>
        </p:nvSpPr>
        <p:spPr>
          <a:xfrm>
            <a:off x="12824293" y="670239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62" name="TextBox 461">
            <a:extLst>
              <a:ext uri="{FF2B5EF4-FFF2-40B4-BE49-F238E27FC236}">
                <a16:creationId xmlns:a16="http://schemas.microsoft.com/office/drawing/2014/main" id="{A8951524-8A72-429A-BCEE-1B00C4A14163}"/>
              </a:ext>
            </a:extLst>
          </p:cNvPr>
          <p:cNvSpPr txBox="1"/>
          <p:nvPr/>
        </p:nvSpPr>
        <p:spPr>
          <a:xfrm>
            <a:off x="10575531" y="496152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63" name="TextBox 462">
            <a:extLst>
              <a:ext uri="{FF2B5EF4-FFF2-40B4-BE49-F238E27FC236}">
                <a16:creationId xmlns:a16="http://schemas.microsoft.com/office/drawing/2014/main" id="{E9AB47FE-7E35-465C-91B9-DBA2F125AF1E}"/>
              </a:ext>
            </a:extLst>
          </p:cNvPr>
          <p:cNvSpPr txBox="1"/>
          <p:nvPr/>
        </p:nvSpPr>
        <p:spPr>
          <a:xfrm>
            <a:off x="10505523" y="454644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</a:t>
            </a:r>
            <a:endParaRPr lang="ko-KR" altLang="en-US" dirty="0"/>
          </a:p>
        </p:txBody>
      </p:sp>
      <p:sp>
        <p:nvSpPr>
          <p:cNvPr id="464" name="TextBox 463">
            <a:extLst>
              <a:ext uri="{FF2B5EF4-FFF2-40B4-BE49-F238E27FC236}">
                <a16:creationId xmlns:a16="http://schemas.microsoft.com/office/drawing/2014/main" id="{B8697945-8194-4157-9A22-8723C383DBA1}"/>
              </a:ext>
            </a:extLst>
          </p:cNvPr>
          <p:cNvSpPr txBox="1"/>
          <p:nvPr/>
        </p:nvSpPr>
        <p:spPr>
          <a:xfrm>
            <a:off x="7853744" y="290535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65" name="TextBox 464">
            <a:extLst>
              <a:ext uri="{FF2B5EF4-FFF2-40B4-BE49-F238E27FC236}">
                <a16:creationId xmlns:a16="http://schemas.microsoft.com/office/drawing/2014/main" id="{DCAEA114-5A67-4A89-9179-1E96AD4DAC30}"/>
              </a:ext>
            </a:extLst>
          </p:cNvPr>
          <p:cNvSpPr txBox="1"/>
          <p:nvPr/>
        </p:nvSpPr>
        <p:spPr>
          <a:xfrm>
            <a:off x="11502501" y="511179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</a:t>
            </a:r>
            <a:endParaRPr lang="ko-KR" altLang="en-US" dirty="0"/>
          </a:p>
        </p:txBody>
      </p:sp>
      <p:sp>
        <p:nvSpPr>
          <p:cNvPr id="469" name="TextBox 468">
            <a:extLst>
              <a:ext uri="{FF2B5EF4-FFF2-40B4-BE49-F238E27FC236}">
                <a16:creationId xmlns:a16="http://schemas.microsoft.com/office/drawing/2014/main" id="{398522F8-73A2-458B-89D1-13A0ABFB3558}"/>
              </a:ext>
            </a:extLst>
          </p:cNvPr>
          <p:cNvSpPr txBox="1"/>
          <p:nvPr/>
        </p:nvSpPr>
        <p:spPr>
          <a:xfrm>
            <a:off x="9758518" y="612451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70" name="TextBox 469">
            <a:extLst>
              <a:ext uri="{FF2B5EF4-FFF2-40B4-BE49-F238E27FC236}">
                <a16:creationId xmlns:a16="http://schemas.microsoft.com/office/drawing/2014/main" id="{BD772468-AD7B-400C-BC07-D54E4DC96E5E}"/>
              </a:ext>
            </a:extLst>
          </p:cNvPr>
          <p:cNvSpPr txBox="1"/>
          <p:nvPr/>
        </p:nvSpPr>
        <p:spPr>
          <a:xfrm>
            <a:off x="11008357" y="524616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</a:t>
            </a:r>
            <a:endParaRPr lang="ko-KR" altLang="en-US" dirty="0"/>
          </a:p>
        </p:txBody>
      </p:sp>
      <p:sp>
        <p:nvSpPr>
          <p:cNvPr id="471" name="TextBox 470">
            <a:extLst>
              <a:ext uri="{FF2B5EF4-FFF2-40B4-BE49-F238E27FC236}">
                <a16:creationId xmlns:a16="http://schemas.microsoft.com/office/drawing/2014/main" id="{7F1B7B2D-4416-4F30-97E0-4890DAFEBDCF}"/>
              </a:ext>
            </a:extLst>
          </p:cNvPr>
          <p:cNvSpPr txBox="1"/>
          <p:nvPr/>
        </p:nvSpPr>
        <p:spPr>
          <a:xfrm>
            <a:off x="12077370" y="490623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</a:t>
            </a:r>
            <a:endParaRPr lang="ko-KR" altLang="en-US" dirty="0"/>
          </a:p>
        </p:txBody>
      </p:sp>
      <p:sp>
        <p:nvSpPr>
          <p:cNvPr id="472" name="TextBox 471">
            <a:extLst>
              <a:ext uri="{FF2B5EF4-FFF2-40B4-BE49-F238E27FC236}">
                <a16:creationId xmlns:a16="http://schemas.microsoft.com/office/drawing/2014/main" id="{AC8AE16A-25E7-488E-9050-A52F04B9D85D}"/>
              </a:ext>
            </a:extLst>
          </p:cNvPr>
          <p:cNvSpPr txBox="1"/>
          <p:nvPr/>
        </p:nvSpPr>
        <p:spPr>
          <a:xfrm>
            <a:off x="14935980" y="559492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73" name="TextBox 472">
            <a:extLst>
              <a:ext uri="{FF2B5EF4-FFF2-40B4-BE49-F238E27FC236}">
                <a16:creationId xmlns:a16="http://schemas.microsoft.com/office/drawing/2014/main" id="{609FB65C-2EF1-4524-A8E2-32413427A3E8}"/>
              </a:ext>
            </a:extLst>
          </p:cNvPr>
          <p:cNvSpPr txBox="1"/>
          <p:nvPr/>
        </p:nvSpPr>
        <p:spPr>
          <a:xfrm>
            <a:off x="14978916" y="446323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74" name="TextBox 473">
            <a:extLst>
              <a:ext uri="{FF2B5EF4-FFF2-40B4-BE49-F238E27FC236}">
                <a16:creationId xmlns:a16="http://schemas.microsoft.com/office/drawing/2014/main" id="{0E2491DD-3385-4D91-92A0-892B96628B58}"/>
              </a:ext>
            </a:extLst>
          </p:cNvPr>
          <p:cNvSpPr txBox="1"/>
          <p:nvPr/>
        </p:nvSpPr>
        <p:spPr>
          <a:xfrm>
            <a:off x="11897991" y="4496671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</a:t>
            </a:r>
            <a:endParaRPr lang="ko-KR" altLang="en-US" dirty="0"/>
          </a:p>
        </p:txBody>
      </p:sp>
      <p:sp>
        <p:nvSpPr>
          <p:cNvPr id="475" name="TextBox 474">
            <a:extLst>
              <a:ext uri="{FF2B5EF4-FFF2-40B4-BE49-F238E27FC236}">
                <a16:creationId xmlns:a16="http://schemas.microsoft.com/office/drawing/2014/main" id="{D2CA2B2E-3530-493D-86AA-CF71FD8544D3}"/>
              </a:ext>
            </a:extLst>
          </p:cNvPr>
          <p:cNvSpPr txBox="1"/>
          <p:nvPr/>
        </p:nvSpPr>
        <p:spPr>
          <a:xfrm>
            <a:off x="7495370" y="5538256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</a:t>
            </a:r>
            <a:endParaRPr lang="ko-KR" altLang="en-US" dirty="0"/>
          </a:p>
        </p:txBody>
      </p:sp>
      <p:grpSp>
        <p:nvGrpSpPr>
          <p:cNvPr id="515" name="그룹 514">
            <a:extLst>
              <a:ext uri="{FF2B5EF4-FFF2-40B4-BE49-F238E27FC236}">
                <a16:creationId xmlns:a16="http://schemas.microsoft.com/office/drawing/2014/main" id="{4579BC34-4951-4636-B72D-049FF0A1EBDC}"/>
              </a:ext>
            </a:extLst>
          </p:cNvPr>
          <p:cNvGrpSpPr/>
          <p:nvPr/>
        </p:nvGrpSpPr>
        <p:grpSpPr>
          <a:xfrm>
            <a:off x="2802502" y="1482665"/>
            <a:ext cx="2651964" cy="1750891"/>
            <a:chOff x="7859582" y="6126034"/>
            <a:chExt cx="2894976" cy="1419920"/>
          </a:xfrm>
          <a:solidFill>
            <a:schemeClr val="bg1"/>
          </a:solidFill>
        </p:grpSpPr>
        <p:sp>
          <p:nvSpPr>
            <p:cNvPr id="516" name="직사각형 515">
              <a:extLst>
                <a:ext uri="{FF2B5EF4-FFF2-40B4-BE49-F238E27FC236}">
                  <a16:creationId xmlns:a16="http://schemas.microsoft.com/office/drawing/2014/main" id="{5CF61F1B-2393-41C8-B410-A9394EFF004F}"/>
                </a:ext>
              </a:extLst>
            </p:cNvPr>
            <p:cNvSpPr/>
            <p:nvPr/>
          </p:nvSpPr>
          <p:spPr>
            <a:xfrm>
              <a:off x="8753813" y="7154517"/>
              <a:ext cx="950648" cy="391437"/>
            </a:xfrm>
            <a:prstGeom prst="rect">
              <a:avLst/>
            </a:prstGeom>
            <a:solidFill>
              <a:srgbClr val="FF8C00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승객</a:t>
              </a:r>
              <a:endParaRPr lang="en-US" altLang="ko-KR" sz="1600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유형</a:t>
              </a:r>
            </a:p>
          </p:txBody>
        </p:sp>
        <p:sp>
          <p:nvSpPr>
            <p:cNvPr id="517" name="타원 516">
              <a:extLst>
                <a:ext uri="{FF2B5EF4-FFF2-40B4-BE49-F238E27FC236}">
                  <a16:creationId xmlns:a16="http://schemas.microsoft.com/office/drawing/2014/main" id="{5DAE30FD-C558-4459-9F78-CF49C7BB0BC5}"/>
                </a:ext>
              </a:extLst>
            </p:cNvPr>
            <p:cNvSpPr/>
            <p:nvPr/>
          </p:nvSpPr>
          <p:spPr>
            <a:xfrm>
              <a:off x="9636149" y="6599799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할인율</a:t>
              </a:r>
            </a:p>
          </p:txBody>
        </p:sp>
        <p:sp>
          <p:nvSpPr>
            <p:cNvPr id="518" name="타원 517">
              <a:extLst>
                <a:ext uri="{FF2B5EF4-FFF2-40B4-BE49-F238E27FC236}">
                  <a16:creationId xmlns:a16="http://schemas.microsoft.com/office/drawing/2014/main" id="{F4166E27-7BB1-44D5-8A44-858405156BD5}"/>
                </a:ext>
              </a:extLst>
            </p:cNvPr>
            <p:cNvSpPr/>
            <p:nvPr/>
          </p:nvSpPr>
          <p:spPr>
            <a:xfrm>
              <a:off x="7859582" y="6603053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승객</a:t>
              </a:r>
              <a:endParaRPr lang="en-US" altLang="ko-KR" sz="1400" u="sng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유형</a:t>
              </a:r>
              <a:endParaRPr lang="en-US" altLang="ko-KR" sz="1400" u="sng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코드</a:t>
              </a:r>
            </a:p>
          </p:txBody>
        </p:sp>
        <p:sp>
          <p:nvSpPr>
            <p:cNvPr id="519" name="타원 518">
              <a:extLst>
                <a:ext uri="{FF2B5EF4-FFF2-40B4-BE49-F238E27FC236}">
                  <a16:creationId xmlns:a16="http://schemas.microsoft.com/office/drawing/2014/main" id="{1CC0A333-E6D2-4B6F-8DC0-11A8E7949B01}"/>
                </a:ext>
              </a:extLst>
            </p:cNvPr>
            <p:cNvSpPr/>
            <p:nvPr/>
          </p:nvSpPr>
          <p:spPr>
            <a:xfrm>
              <a:off x="8669933" y="6126034"/>
              <a:ext cx="1118409" cy="447360"/>
            </a:xfrm>
            <a:prstGeom prst="ellips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승객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유형</a:t>
              </a:r>
            </a:p>
          </p:txBody>
        </p:sp>
        <p:cxnSp>
          <p:nvCxnSpPr>
            <p:cNvPr id="520" name="직선 연결선 519">
              <a:extLst>
                <a:ext uri="{FF2B5EF4-FFF2-40B4-BE49-F238E27FC236}">
                  <a16:creationId xmlns:a16="http://schemas.microsoft.com/office/drawing/2014/main" id="{48D2FF0F-37F4-423B-B6E9-67080F7F873E}"/>
                </a:ext>
              </a:extLst>
            </p:cNvPr>
            <p:cNvCxnSpPr>
              <a:cxnSpLocks/>
              <a:stCxn id="516" idx="0"/>
              <a:endCxn id="519" idx="4"/>
            </p:cNvCxnSpPr>
            <p:nvPr/>
          </p:nvCxnSpPr>
          <p:spPr>
            <a:xfrm flipV="1">
              <a:off x="9229137" y="6573394"/>
              <a:ext cx="0" cy="581123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1" name="직선 연결선 520">
              <a:extLst>
                <a:ext uri="{FF2B5EF4-FFF2-40B4-BE49-F238E27FC236}">
                  <a16:creationId xmlns:a16="http://schemas.microsoft.com/office/drawing/2014/main" id="{366DD689-5997-4AC0-BDC5-A37842330914}"/>
                </a:ext>
              </a:extLst>
            </p:cNvPr>
            <p:cNvCxnSpPr>
              <a:cxnSpLocks/>
              <a:stCxn id="516" idx="0"/>
              <a:endCxn id="517" idx="3"/>
            </p:cNvCxnSpPr>
            <p:nvPr/>
          </p:nvCxnSpPr>
          <p:spPr>
            <a:xfrm flipV="1">
              <a:off x="9229137" y="6981645"/>
              <a:ext cx="570800" cy="172872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직선 연결선 521">
              <a:extLst>
                <a:ext uri="{FF2B5EF4-FFF2-40B4-BE49-F238E27FC236}">
                  <a16:creationId xmlns:a16="http://schemas.microsoft.com/office/drawing/2014/main" id="{3CD924AE-DC57-49C4-832F-28D249982452}"/>
                </a:ext>
              </a:extLst>
            </p:cNvPr>
            <p:cNvCxnSpPr>
              <a:cxnSpLocks/>
              <a:stCxn id="516" idx="0"/>
              <a:endCxn id="518" idx="4"/>
            </p:cNvCxnSpPr>
            <p:nvPr/>
          </p:nvCxnSpPr>
          <p:spPr>
            <a:xfrm flipH="1" flipV="1">
              <a:off x="8418786" y="7050413"/>
              <a:ext cx="810351" cy="104104"/>
            </a:xfrm>
            <a:prstGeom prst="line">
              <a:avLst/>
            </a:prstGeom>
            <a:grpFill/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58" name="연결선: 꺾임 557">
            <a:extLst>
              <a:ext uri="{FF2B5EF4-FFF2-40B4-BE49-F238E27FC236}">
                <a16:creationId xmlns:a16="http://schemas.microsoft.com/office/drawing/2014/main" id="{E94D01B8-72B0-4520-9E8E-38061D9FE076}"/>
              </a:ext>
            </a:extLst>
          </p:cNvPr>
          <p:cNvCxnSpPr>
            <a:stCxn id="516" idx="2"/>
            <a:endCxn id="409" idx="1"/>
          </p:cNvCxnSpPr>
          <p:nvPr/>
        </p:nvCxnSpPr>
        <p:spPr>
          <a:xfrm rot="16200000" flipH="1">
            <a:off x="3903572" y="3387075"/>
            <a:ext cx="2352256" cy="2045216"/>
          </a:xfrm>
          <a:prstGeom prst="bentConnector2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9" name="TextBox 558">
            <a:extLst>
              <a:ext uri="{FF2B5EF4-FFF2-40B4-BE49-F238E27FC236}">
                <a16:creationId xmlns:a16="http://schemas.microsoft.com/office/drawing/2014/main" id="{1FBD1A86-FC79-49A3-ACE8-2F3DB29146BF}"/>
              </a:ext>
            </a:extLst>
          </p:cNvPr>
          <p:cNvSpPr txBox="1"/>
          <p:nvPr/>
        </p:nvSpPr>
        <p:spPr>
          <a:xfrm>
            <a:off x="5590941" y="551878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</a:t>
            </a:r>
            <a:endParaRPr lang="ko-KR" altLang="en-US" dirty="0"/>
          </a:p>
        </p:txBody>
      </p:sp>
      <p:sp>
        <p:nvSpPr>
          <p:cNvPr id="560" name="TextBox 559">
            <a:extLst>
              <a:ext uri="{FF2B5EF4-FFF2-40B4-BE49-F238E27FC236}">
                <a16:creationId xmlns:a16="http://schemas.microsoft.com/office/drawing/2014/main" id="{1DFA8419-2C60-4F25-8A06-DC883184AF53}"/>
              </a:ext>
            </a:extLst>
          </p:cNvPr>
          <p:cNvSpPr txBox="1"/>
          <p:nvPr/>
        </p:nvSpPr>
        <p:spPr>
          <a:xfrm>
            <a:off x="3773143" y="317414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cxnSp>
        <p:nvCxnSpPr>
          <p:cNvPr id="448" name="연결선: 꺾임 447">
            <a:extLst>
              <a:ext uri="{FF2B5EF4-FFF2-40B4-BE49-F238E27FC236}">
                <a16:creationId xmlns:a16="http://schemas.microsoft.com/office/drawing/2014/main" id="{B724EF1D-C2AD-48F7-BBD9-A9E4E139CF4E}"/>
              </a:ext>
            </a:extLst>
          </p:cNvPr>
          <p:cNvCxnSpPr>
            <a:cxnSpLocks/>
            <a:stCxn id="179" idx="1"/>
          </p:cNvCxnSpPr>
          <p:nvPr/>
        </p:nvCxnSpPr>
        <p:spPr>
          <a:xfrm rot="10800000">
            <a:off x="11561279" y="5025110"/>
            <a:ext cx="1598363" cy="1995458"/>
          </a:xfrm>
          <a:prstGeom prst="bentConnector2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3" name="그룹 402">
            <a:extLst>
              <a:ext uri="{FF2B5EF4-FFF2-40B4-BE49-F238E27FC236}">
                <a16:creationId xmlns:a16="http://schemas.microsoft.com/office/drawing/2014/main" id="{0409022D-D44D-459B-872A-48E930561090}"/>
              </a:ext>
            </a:extLst>
          </p:cNvPr>
          <p:cNvGrpSpPr/>
          <p:nvPr/>
        </p:nvGrpSpPr>
        <p:grpSpPr>
          <a:xfrm>
            <a:off x="8982882" y="1208025"/>
            <a:ext cx="5411983" cy="3901947"/>
            <a:chOff x="9272368" y="1820112"/>
            <a:chExt cx="5326396" cy="3548817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74BB578-0F60-40DE-A71F-F55B869D846E}"/>
                </a:ext>
              </a:extLst>
            </p:cNvPr>
            <p:cNvSpPr/>
            <p:nvPr/>
          </p:nvSpPr>
          <p:spPr>
            <a:xfrm>
              <a:off x="11242754" y="4929934"/>
              <a:ext cx="857076" cy="438995"/>
            </a:xfrm>
            <a:prstGeom prst="rect">
              <a:avLst/>
            </a:prstGeom>
            <a:solidFill>
              <a:srgbClr val="FF8C00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운행</a:t>
              </a:r>
              <a:endParaRPr lang="en-US" altLang="ko-KR" sz="1600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정보</a:t>
              </a: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8EA94D0B-5ABA-43C7-8516-9EBA0264E2E4}"/>
                </a:ext>
              </a:extLst>
            </p:cNvPr>
            <p:cNvSpPr/>
            <p:nvPr/>
          </p:nvSpPr>
          <p:spPr>
            <a:xfrm>
              <a:off x="12689097" y="4548660"/>
              <a:ext cx="1008324" cy="50171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버스등급코드</a:t>
              </a: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F8D42A5-8531-4B57-8AA2-78D838909347}"/>
                </a:ext>
              </a:extLst>
            </p:cNvPr>
            <p:cNvSpPr/>
            <p:nvPr/>
          </p:nvSpPr>
          <p:spPr>
            <a:xfrm>
              <a:off x="13590440" y="3508803"/>
              <a:ext cx="1008324" cy="50171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총좌석</a:t>
              </a:r>
              <a:endParaRPr lang="ko-KR" altLang="en-US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74450696-6B0A-45EF-8910-9F1809757121}"/>
                </a:ext>
              </a:extLst>
            </p:cNvPr>
            <p:cNvSpPr/>
            <p:nvPr/>
          </p:nvSpPr>
          <p:spPr>
            <a:xfrm>
              <a:off x="13369327" y="4091717"/>
              <a:ext cx="1008324" cy="50171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잔여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좌석</a:t>
              </a: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4DF33ADC-372A-46E2-BCAC-18087713C2AD}"/>
                </a:ext>
              </a:extLst>
            </p:cNvPr>
            <p:cNvSpPr/>
            <p:nvPr/>
          </p:nvSpPr>
          <p:spPr>
            <a:xfrm>
              <a:off x="13223490" y="2965134"/>
              <a:ext cx="1008324" cy="50171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터미널</a:t>
              </a: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8F627100-0294-485D-83F8-F26F7F275041}"/>
                </a:ext>
              </a:extLst>
            </p:cNvPr>
            <p:cNvSpPr/>
            <p:nvPr/>
          </p:nvSpPr>
          <p:spPr>
            <a:xfrm>
              <a:off x="12794953" y="2393143"/>
              <a:ext cx="1008324" cy="50171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터미널</a:t>
              </a: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18823A83-140F-46C1-B800-04C0F21DE0A8}"/>
                </a:ext>
              </a:extLst>
            </p:cNvPr>
            <p:cNvSpPr/>
            <p:nvPr/>
          </p:nvSpPr>
          <p:spPr>
            <a:xfrm>
              <a:off x="10933316" y="1820112"/>
              <a:ext cx="1008324" cy="50171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예상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소요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시간</a:t>
              </a: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CD3DB65-927E-4D23-A1E1-36E7A71982AD}"/>
                </a:ext>
              </a:extLst>
            </p:cNvPr>
            <p:cNvSpPr/>
            <p:nvPr/>
          </p:nvSpPr>
          <p:spPr>
            <a:xfrm>
              <a:off x="9714769" y="4489823"/>
              <a:ext cx="1008322" cy="50171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운행</a:t>
              </a:r>
              <a:endParaRPr lang="en-US" altLang="ko-KR" sz="1400" u="sng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코드</a:t>
              </a: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BE9A1F1-C576-440F-AACB-5190543E0A91}"/>
                </a:ext>
              </a:extLst>
            </p:cNvPr>
            <p:cNvSpPr/>
            <p:nvPr/>
          </p:nvSpPr>
          <p:spPr>
            <a:xfrm>
              <a:off x="9381879" y="3342418"/>
              <a:ext cx="1008324" cy="50171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날짜</a:t>
              </a:r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217865FC-00C3-4442-AA0D-78A237AC57D5}"/>
                </a:ext>
              </a:extLst>
            </p:cNvPr>
            <p:cNvSpPr/>
            <p:nvPr/>
          </p:nvSpPr>
          <p:spPr>
            <a:xfrm>
              <a:off x="9272368" y="3931606"/>
              <a:ext cx="1008324" cy="501712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운수사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코드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FC5A2FD4-D31D-4BF3-88A4-64CE24E16343}"/>
                </a:ext>
              </a:extLst>
            </p:cNvPr>
            <p:cNvSpPr/>
            <p:nvPr/>
          </p:nvSpPr>
          <p:spPr>
            <a:xfrm>
              <a:off x="9617233" y="2751608"/>
              <a:ext cx="1008324" cy="50171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출발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시간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30B47BEB-6DD6-4F6D-9083-7CA4C858A0BD}"/>
                </a:ext>
              </a:extLst>
            </p:cNvPr>
            <p:cNvSpPr/>
            <p:nvPr/>
          </p:nvSpPr>
          <p:spPr>
            <a:xfrm>
              <a:off x="10171832" y="2245749"/>
              <a:ext cx="1008324" cy="50171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도착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시간</a:t>
              </a:r>
            </a:p>
          </p:txBody>
        </p: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752134BA-DC38-47DE-9661-CDD2ECEB2A89}"/>
                </a:ext>
              </a:extLst>
            </p:cNvPr>
            <p:cNvCxnSpPr>
              <a:cxnSpLocks/>
              <a:stCxn id="12" idx="4"/>
              <a:endCxn id="4" idx="0"/>
            </p:cNvCxnSpPr>
            <p:nvPr/>
          </p:nvCxnSpPr>
          <p:spPr>
            <a:xfrm>
              <a:off x="11437478" y="2321824"/>
              <a:ext cx="233814" cy="2608109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32B29F1-8F65-408D-A503-D8DCC2706EA2}"/>
                </a:ext>
              </a:extLst>
            </p:cNvPr>
            <p:cNvCxnSpPr>
              <a:cxnSpLocks/>
              <a:stCxn id="22" idx="4"/>
              <a:endCxn id="4" idx="0"/>
            </p:cNvCxnSpPr>
            <p:nvPr/>
          </p:nvCxnSpPr>
          <p:spPr>
            <a:xfrm>
              <a:off x="10675994" y="2747461"/>
              <a:ext cx="995298" cy="2182473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E7895E3E-E561-42D1-9346-EEFF20843B81}"/>
                </a:ext>
              </a:extLst>
            </p:cNvPr>
            <p:cNvCxnSpPr>
              <a:cxnSpLocks/>
              <a:stCxn id="21" idx="5"/>
              <a:endCxn id="4" idx="0"/>
            </p:cNvCxnSpPr>
            <p:nvPr/>
          </p:nvCxnSpPr>
          <p:spPr>
            <a:xfrm>
              <a:off x="10477891" y="3179847"/>
              <a:ext cx="1193401" cy="1750087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A508B696-0DAD-4E19-8444-057A03A9E298}"/>
                </a:ext>
              </a:extLst>
            </p:cNvPr>
            <p:cNvCxnSpPr>
              <a:stCxn id="19" idx="6"/>
              <a:endCxn id="4" idx="0"/>
            </p:cNvCxnSpPr>
            <p:nvPr/>
          </p:nvCxnSpPr>
          <p:spPr>
            <a:xfrm>
              <a:off x="10390203" y="3593274"/>
              <a:ext cx="1281089" cy="1336660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570F74AE-A2FE-494A-8662-168F3CDAA15B}"/>
                </a:ext>
              </a:extLst>
            </p:cNvPr>
            <p:cNvCxnSpPr>
              <a:stCxn id="20" idx="6"/>
              <a:endCxn id="4" idx="0"/>
            </p:cNvCxnSpPr>
            <p:nvPr/>
          </p:nvCxnSpPr>
          <p:spPr>
            <a:xfrm>
              <a:off x="10280692" y="4182462"/>
              <a:ext cx="1390600" cy="747472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9024865C-DA5D-4A7D-BE01-D32877682B52}"/>
                </a:ext>
              </a:extLst>
            </p:cNvPr>
            <p:cNvCxnSpPr>
              <a:stCxn id="18" idx="6"/>
              <a:endCxn id="4" idx="0"/>
            </p:cNvCxnSpPr>
            <p:nvPr/>
          </p:nvCxnSpPr>
          <p:spPr>
            <a:xfrm>
              <a:off x="10723091" y="4740679"/>
              <a:ext cx="948201" cy="189255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B674683B-204E-45D0-A498-172477E79F39}"/>
                </a:ext>
              </a:extLst>
            </p:cNvPr>
            <p:cNvCxnSpPr>
              <a:cxnSpLocks/>
              <a:stCxn id="11" idx="3"/>
              <a:endCxn id="4" idx="0"/>
            </p:cNvCxnSpPr>
            <p:nvPr/>
          </p:nvCxnSpPr>
          <p:spPr>
            <a:xfrm flipH="1">
              <a:off x="11671292" y="2821381"/>
              <a:ext cx="1271327" cy="2108553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7AF1966D-ADF2-4946-8812-08FC128314AF}"/>
                </a:ext>
              </a:extLst>
            </p:cNvPr>
            <p:cNvCxnSpPr>
              <a:stCxn id="10" idx="2"/>
              <a:endCxn id="4" idx="0"/>
            </p:cNvCxnSpPr>
            <p:nvPr/>
          </p:nvCxnSpPr>
          <p:spPr>
            <a:xfrm flipH="1">
              <a:off x="11671292" y="3215990"/>
              <a:ext cx="1552198" cy="1713944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3EDD18D4-B12F-46BF-9343-18B5A282EA18}"/>
                </a:ext>
              </a:extLst>
            </p:cNvPr>
            <p:cNvCxnSpPr>
              <a:stCxn id="8" idx="2"/>
              <a:endCxn id="4" idx="0"/>
            </p:cNvCxnSpPr>
            <p:nvPr/>
          </p:nvCxnSpPr>
          <p:spPr>
            <a:xfrm flipH="1">
              <a:off x="11671292" y="3759659"/>
              <a:ext cx="1919148" cy="1170275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B490A975-5CDB-44B5-B3A2-AC6C35B005ED}"/>
                </a:ext>
              </a:extLst>
            </p:cNvPr>
            <p:cNvCxnSpPr>
              <a:stCxn id="9" idx="2"/>
              <a:endCxn id="4" idx="0"/>
            </p:cNvCxnSpPr>
            <p:nvPr/>
          </p:nvCxnSpPr>
          <p:spPr>
            <a:xfrm flipH="1">
              <a:off x="11671292" y="4342574"/>
              <a:ext cx="1698035" cy="587360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BA848E82-6D8E-4640-8C93-F37F9EAA4589}"/>
                </a:ext>
              </a:extLst>
            </p:cNvPr>
            <p:cNvCxnSpPr>
              <a:cxnSpLocks/>
              <a:stCxn id="5" idx="2"/>
              <a:endCxn id="4" idx="0"/>
            </p:cNvCxnSpPr>
            <p:nvPr/>
          </p:nvCxnSpPr>
          <p:spPr>
            <a:xfrm flipH="1">
              <a:off x="11671292" y="4799517"/>
              <a:ext cx="1017805" cy="130417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8" name="타원 157">
              <a:extLst>
                <a:ext uri="{FF2B5EF4-FFF2-40B4-BE49-F238E27FC236}">
                  <a16:creationId xmlns:a16="http://schemas.microsoft.com/office/drawing/2014/main" id="{FE4203F3-C876-45B5-AF02-AF6C85995B58}"/>
                </a:ext>
              </a:extLst>
            </p:cNvPr>
            <p:cNvSpPr/>
            <p:nvPr/>
          </p:nvSpPr>
          <p:spPr>
            <a:xfrm>
              <a:off x="11999314" y="1976477"/>
              <a:ext cx="1008324" cy="501712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버스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유형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코드</a:t>
              </a:r>
            </a:p>
          </p:txBody>
        </p:sp>
      </p:grpSp>
      <p:sp>
        <p:nvSpPr>
          <p:cNvPr id="440" name="다이아몬드 439">
            <a:extLst>
              <a:ext uri="{FF2B5EF4-FFF2-40B4-BE49-F238E27FC236}">
                <a16:creationId xmlns:a16="http://schemas.microsoft.com/office/drawing/2014/main" id="{C4F2B607-146C-49DD-9CA5-8EEC08C50930}"/>
              </a:ext>
            </a:extLst>
          </p:cNvPr>
          <p:cNvSpPr/>
          <p:nvPr/>
        </p:nvSpPr>
        <p:spPr>
          <a:xfrm>
            <a:off x="11974857" y="6728792"/>
            <a:ext cx="1005574" cy="579045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구성</a:t>
            </a:r>
          </a:p>
        </p:txBody>
      </p:sp>
      <p:cxnSp>
        <p:nvCxnSpPr>
          <p:cNvPr id="456" name="연결선: 꺾임 455">
            <a:extLst>
              <a:ext uri="{FF2B5EF4-FFF2-40B4-BE49-F238E27FC236}">
                <a16:creationId xmlns:a16="http://schemas.microsoft.com/office/drawing/2014/main" id="{126C1879-C834-4E70-A2D4-74F36F9BAF6F}"/>
              </a:ext>
            </a:extLst>
          </p:cNvPr>
          <p:cNvCxnSpPr>
            <a:stCxn id="105" idx="2"/>
            <a:endCxn id="4" idx="1"/>
          </p:cNvCxnSpPr>
          <p:nvPr/>
        </p:nvCxnSpPr>
        <p:spPr>
          <a:xfrm rot="16200000" flipH="1">
            <a:off x="8441737" y="2325440"/>
            <a:ext cx="1898149" cy="3188236"/>
          </a:xfrm>
          <a:prstGeom prst="bentConnector2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4" name="그룹 493">
            <a:extLst>
              <a:ext uri="{FF2B5EF4-FFF2-40B4-BE49-F238E27FC236}">
                <a16:creationId xmlns:a16="http://schemas.microsoft.com/office/drawing/2014/main" id="{F90F8B5C-5344-4130-8B71-96E3C9565BFD}"/>
              </a:ext>
            </a:extLst>
          </p:cNvPr>
          <p:cNvGrpSpPr/>
          <p:nvPr/>
        </p:nvGrpSpPr>
        <p:grpSpPr>
          <a:xfrm>
            <a:off x="554653" y="3481821"/>
            <a:ext cx="2928174" cy="1797504"/>
            <a:chOff x="588742" y="3800192"/>
            <a:chExt cx="2881870" cy="1835280"/>
          </a:xfrm>
        </p:grpSpPr>
        <p:sp>
          <p:nvSpPr>
            <p:cNvPr id="123" name="직사각형 122">
              <a:extLst>
                <a:ext uri="{FF2B5EF4-FFF2-40B4-BE49-F238E27FC236}">
                  <a16:creationId xmlns:a16="http://schemas.microsoft.com/office/drawing/2014/main" id="{874EA5EA-DD05-4897-A2D3-DA91DAC38AD4}"/>
                </a:ext>
              </a:extLst>
            </p:cNvPr>
            <p:cNvSpPr/>
            <p:nvPr/>
          </p:nvSpPr>
          <p:spPr>
            <a:xfrm>
              <a:off x="1627227" y="5142650"/>
              <a:ext cx="857078" cy="492822"/>
            </a:xfrm>
            <a:prstGeom prst="rect">
              <a:avLst/>
            </a:prstGeom>
            <a:solidFill>
              <a:srgbClr val="FF8C00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</a:t>
              </a:r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B8B030DF-8E64-490A-AFD1-8D6CE208BC99}"/>
                </a:ext>
              </a:extLst>
            </p:cNvPr>
            <p:cNvSpPr/>
            <p:nvPr/>
          </p:nvSpPr>
          <p:spPr>
            <a:xfrm>
              <a:off x="2462286" y="4462916"/>
              <a:ext cx="1008326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</a:t>
              </a:r>
              <a:endParaRPr lang="en-US" altLang="ko-KR" sz="1400" u="sng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아이디</a:t>
              </a:r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4E58E5F3-96A2-4C96-9297-CE79FE226635}"/>
                </a:ext>
              </a:extLst>
            </p:cNvPr>
            <p:cNvSpPr/>
            <p:nvPr/>
          </p:nvSpPr>
          <p:spPr>
            <a:xfrm>
              <a:off x="588742" y="4462916"/>
              <a:ext cx="1008326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</a:t>
              </a:r>
              <a:endParaRPr lang="en-US" altLang="ko-KR" sz="11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전화번호</a:t>
              </a:r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67A13F1A-FE09-4E37-A3C3-BD9F4CD53E70}"/>
                </a:ext>
              </a:extLst>
            </p:cNvPr>
            <p:cNvSpPr/>
            <p:nvPr/>
          </p:nvSpPr>
          <p:spPr>
            <a:xfrm>
              <a:off x="2218982" y="3800192"/>
              <a:ext cx="1008326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</a:t>
              </a:r>
              <a:endParaRPr lang="en-US" altLang="ko-KR" sz="11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1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비밀번호</a:t>
              </a:r>
            </a:p>
          </p:txBody>
        </p:sp>
        <p:cxnSp>
          <p:nvCxnSpPr>
            <p:cNvPr id="127" name="직선 연결선 126">
              <a:extLst>
                <a:ext uri="{FF2B5EF4-FFF2-40B4-BE49-F238E27FC236}">
                  <a16:creationId xmlns:a16="http://schemas.microsoft.com/office/drawing/2014/main" id="{881F2382-C0DA-4993-ABB3-F3E59885E741}"/>
                </a:ext>
              </a:extLst>
            </p:cNvPr>
            <p:cNvCxnSpPr>
              <a:cxnSpLocks/>
              <a:stCxn id="126" idx="3"/>
              <a:endCxn id="123" idx="0"/>
            </p:cNvCxnSpPr>
            <p:nvPr/>
          </p:nvCxnSpPr>
          <p:spPr>
            <a:xfrm flipH="1">
              <a:off x="2055766" y="4280938"/>
              <a:ext cx="310881" cy="861713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직선 연결선 127">
              <a:extLst>
                <a:ext uri="{FF2B5EF4-FFF2-40B4-BE49-F238E27FC236}">
                  <a16:creationId xmlns:a16="http://schemas.microsoft.com/office/drawing/2014/main" id="{B82CEB1F-14E2-419A-BE3E-33E089CF243C}"/>
                </a:ext>
              </a:extLst>
            </p:cNvPr>
            <p:cNvCxnSpPr>
              <a:cxnSpLocks/>
              <a:stCxn id="124" idx="3"/>
              <a:endCxn id="123" idx="0"/>
            </p:cNvCxnSpPr>
            <p:nvPr/>
          </p:nvCxnSpPr>
          <p:spPr>
            <a:xfrm flipH="1">
              <a:off x="2055766" y="4943661"/>
              <a:ext cx="554185" cy="198989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직선 연결선 128">
              <a:extLst>
                <a:ext uri="{FF2B5EF4-FFF2-40B4-BE49-F238E27FC236}">
                  <a16:creationId xmlns:a16="http://schemas.microsoft.com/office/drawing/2014/main" id="{AC5C7E75-6AE1-4A77-8546-16413B7B9479}"/>
                </a:ext>
              </a:extLst>
            </p:cNvPr>
            <p:cNvCxnSpPr>
              <a:stCxn id="125" idx="5"/>
              <a:endCxn id="123" idx="0"/>
            </p:cNvCxnSpPr>
            <p:nvPr/>
          </p:nvCxnSpPr>
          <p:spPr>
            <a:xfrm>
              <a:off x="1449402" y="4943661"/>
              <a:ext cx="606364" cy="198989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A1C94A03-7035-4095-8513-1BDF7C4BAF4C}"/>
                </a:ext>
              </a:extLst>
            </p:cNvPr>
            <p:cNvSpPr/>
            <p:nvPr/>
          </p:nvSpPr>
          <p:spPr>
            <a:xfrm>
              <a:off x="976875" y="3800194"/>
              <a:ext cx="1008326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이름</a:t>
              </a:r>
            </a:p>
          </p:txBody>
        </p:sp>
        <p:cxnSp>
          <p:nvCxnSpPr>
            <p:cNvPr id="492" name="직선 연결선 491">
              <a:extLst>
                <a:ext uri="{FF2B5EF4-FFF2-40B4-BE49-F238E27FC236}">
                  <a16:creationId xmlns:a16="http://schemas.microsoft.com/office/drawing/2014/main" id="{EEEA8EE6-D778-4738-A95C-DA994452C043}"/>
                </a:ext>
              </a:extLst>
            </p:cNvPr>
            <p:cNvCxnSpPr>
              <a:stCxn id="123" idx="0"/>
              <a:endCxn id="186" idx="5"/>
            </p:cNvCxnSpPr>
            <p:nvPr/>
          </p:nvCxnSpPr>
          <p:spPr>
            <a:xfrm flipH="1" flipV="1">
              <a:off x="1837534" y="4280940"/>
              <a:ext cx="218229" cy="861712"/>
            </a:xfrm>
            <a:prstGeom prst="line">
              <a:avLst/>
            </a:prstGeom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2" name="다이아몬드 231">
            <a:extLst>
              <a:ext uri="{FF2B5EF4-FFF2-40B4-BE49-F238E27FC236}">
                <a16:creationId xmlns:a16="http://schemas.microsoft.com/office/drawing/2014/main" id="{FDBDA5A6-CDCA-412E-B887-3350AB3B187E}"/>
              </a:ext>
            </a:extLst>
          </p:cNvPr>
          <p:cNvSpPr/>
          <p:nvPr/>
        </p:nvSpPr>
        <p:spPr>
          <a:xfrm>
            <a:off x="1542461" y="5711063"/>
            <a:ext cx="1005574" cy="579045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공지</a:t>
            </a:r>
          </a:p>
        </p:txBody>
      </p:sp>
      <p:cxnSp>
        <p:nvCxnSpPr>
          <p:cNvPr id="526" name="직선 연결선 525">
            <a:extLst>
              <a:ext uri="{FF2B5EF4-FFF2-40B4-BE49-F238E27FC236}">
                <a16:creationId xmlns:a16="http://schemas.microsoft.com/office/drawing/2014/main" id="{0418DF72-4C9F-4934-8D0E-D2F86620EB55}"/>
              </a:ext>
            </a:extLst>
          </p:cNvPr>
          <p:cNvCxnSpPr>
            <a:cxnSpLocks/>
            <a:stCxn id="123" idx="2"/>
          </p:cNvCxnSpPr>
          <p:nvPr/>
        </p:nvCxnSpPr>
        <p:spPr>
          <a:xfrm>
            <a:off x="2045248" y="5279325"/>
            <a:ext cx="0" cy="1559096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4" name="그룹 513">
            <a:extLst>
              <a:ext uri="{FF2B5EF4-FFF2-40B4-BE49-F238E27FC236}">
                <a16:creationId xmlns:a16="http://schemas.microsoft.com/office/drawing/2014/main" id="{3F869803-FCF9-4EBA-AF12-D6513B8845A1}"/>
              </a:ext>
            </a:extLst>
          </p:cNvPr>
          <p:cNvGrpSpPr/>
          <p:nvPr/>
        </p:nvGrpSpPr>
        <p:grpSpPr>
          <a:xfrm>
            <a:off x="342900" y="6701043"/>
            <a:ext cx="3441317" cy="2328655"/>
            <a:chOff x="380336" y="7087079"/>
            <a:chExt cx="3386897" cy="2377597"/>
          </a:xfrm>
        </p:grpSpPr>
        <p:sp>
          <p:nvSpPr>
            <p:cNvPr id="213" name="직사각형 212">
              <a:extLst>
                <a:ext uri="{FF2B5EF4-FFF2-40B4-BE49-F238E27FC236}">
                  <a16:creationId xmlns:a16="http://schemas.microsoft.com/office/drawing/2014/main" id="{BA2A50CA-7468-4E1A-BE7A-5CD3565E4FA0}"/>
                </a:ext>
              </a:extLst>
            </p:cNvPr>
            <p:cNvSpPr/>
            <p:nvPr/>
          </p:nvSpPr>
          <p:spPr>
            <a:xfrm>
              <a:off x="1607113" y="7087079"/>
              <a:ext cx="857077" cy="492822"/>
            </a:xfrm>
            <a:prstGeom prst="rect">
              <a:avLst/>
            </a:prstGeom>
            <a:solidFill>
              <a:srgbClr val="FF8C00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공지</a:t>
              </a:r>
              <a:endParaRPr lang="en-US" altLang="ko-KR" sz="1600" dirty="0">
                <a:solidFill>
                  <a:schemeClr val="bg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600" dirty="0">
                  <a:solidFill>
                    <a:schemeClr val="bg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사항</a:t>
              </a:r>
            </a:p>
          </p:txBody>
        </p:sp>
        <p:sp>
          <p:nvSpPr>
            <p:cNvPr id="214" name="타원 213">
              <a:extLst>
                <a:ext uri="{FF2B5EF4-FFF2-40B4-BE49-F238E27FC236}">
                  <a16:creationId xmlns:a16="http://schemas.microsoft.com/office/drawing/2014/main" id="{ABB710FC-C070-47C7-9E4C-4F206C43BBCB}"/>
                </a:ext>
              </a:extLst>
            </p:cNvPr>
            <p:cNvSpPr/>
            <p:nvPr/>
          </p:nvSpPr>
          <p:spPr>
            <a:xfrm>
              <a:off x="2758908" y="8198628"/>
              <a:ext cx="1008325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조회수</a:t>
              </a:r>
            </a:p>
          </p:txBody>
        </p:sp>
        <p:sp>
          <p:nvSpPr>
            <p:cNvPr id="215" name="타원 214">
              <a:extLst>
                <a:ext uri="{FF2B5EF4-FFF2-40B4-BE49-F238E27FC236}">
                  <a16:creationId xmlns:a16="http://schemas.microsoft.com/office/drawing/2014/main" id="{A70CF62B-D5A7-41B6-96CB-4939D4AC7700}"/>
                </a:ext>
              </a:extLst>
            </p:cNvPr>
            <p:cNvSpPr/>
            <p:nvPr/>
          </p:nvSpPr>
          <p:spPr>
            <a:xfrm>
              <a:off x="380337" y="8198628"/>
              <a:ext cx="1008325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작성일</a:t>
              </a:r>
            </a:p>
          </p:txBody>
        </p:sp>
        <p:sp>
          <p:nvSpPr>
            <p:cNvPr id="216" name="타원 215">
              <a:extLst>
                <a:ext uri="{FF2B5EF4-FFF2-40B4-BE49-F238E27FC236}">
                  <a16:creationId xmlns:a16="http://schemas.microsoft.com/office/drawing/2014/main" id="{FA5FF52D-2123-48C8-838B-3D87B24A6F8F}"/>
                </a:ext>
              </a:extLst>
            </p:cNvPr>
            <p:cNvSpPr/>
            <p:nvPr/>
          </p:nvSpPr>
          <p:spPr>
            <a:xfrm>
              <a:off x="909079" y="8901447"/>
              <a:ext cx="1008325" cy="563229"/>
            </a:xfrm>
            <a:prstGeom prst="ellipse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관리자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아이디</a:t>
              </a:r>
              <a:endParaRPr lang="en-US" altLang="ko-KR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cxnSp>
          <p:nvCxnSpPr>
            <p:cNvPr id="217" name="직선 연결선 216">
              <a:extLst>
                <a:ext uri="{FF2B5EF4-FFF2-40B4-BE49-F238E27FC236}">
                  <a16:creationId xmlns:a16="http://schemas.microsoft.com/office/drawing/2014/main" id="{73546364-9BDF-479F-B11A-75A7E95B5B4A}"/>
                </a:ext>
              </a:extLst>
            </p:cNvPr>
            <p:cNvCxnSpPr>
              <a:cxnSpLocks/>
              <a:stCxn id="213" idx="2"/>
              <a:endCxn id="216" idx="7"/>
            </p:cNvCxnSpPr>
            <p:nvPr/>
          </p:nvCxnSpPr>
          <p:spPr>
            <a:xfrm flipH="1">
              <a:off x="1769737" y="7579901"/>
              <a:ext cx="265914" cy="1404028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직선 연결선 217">
              <a:extLst>
                <a:ext uri="{FF2B5EF4-FFF2-40B4-BE49-F238E27FC236}">
                  <a16:creationId xmlns:a16="http://schemas.microsoft.com/office/drawing/2014/main" id="{394FAEAD-E291-4987-B54C-303857C33D88}"/>
                </a:ext>
              </a:extLst>
            </p:cNvPr>
            <p:cNvCxnSpPr>
              <a:cxnSpLocks/>
              <a:stCxn id="213" idx="2"/>
              <a:endCxn id="214" idx="1"/>
            </p:cNvCxnSpPr>
            <p:nvPr/>
          </p:nvCxnSpPr>
          <p:spPr>
            <a:xfrm>
              <a:off x="2035651" y="7579901"/>
              <a:ext cx="870923" cy="701209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직선 연결선 218">
              <a:extLst>
                <a:ext uri="{FF2B5EF4-FFF2-40B4-BE49-F238E27FC236}">
                  <a16:creationId xmlns:a16="http://schemas.microsoft.com/office/drawing/2014/main" id="{AEAA01BF-8B35-434D-BE75-C33CB3BE41ED}"/>
                </a:ext>
              </a:extLst>
            </p:cNvPr>
            <p:cNvCxnSpPr>
              <a:cxnSpLocks/>
              <a:stCxn id="213" idx="2"/>
              <a:endCxn id="215" idx="7"/>
            </p:cNvCxnSpPr>
            <p:nvPr/>
          </p:nvCxnSpPr>
          <p:spPr>
            <a:xfrm flipH="1">
              <a:off x="1240996" y="7579901"/>
              <a:ext cx="794655" cy="701209"/>
            </a:xfrm>
            <a:prstGeom prst="lin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타원 219">
              <a:extLst>
                <a:ext uri="{FF2B5EF4-FFF2-40B4-BE49-F238E27FC236}">
                  <a16:creationId xmlns:a16="http://schemas.microsoft.com/office/drawing/2014/main" id="{6428F972-A3F2-4E14-9C83-0A94B97082A6}"/>
                </a:ext>
              </a:extLst>
            </p:cNvPr>
            <p:cNvSpPr/>
            <p:nvPr/>
          </p:nvSpPr>
          <p:spPr>
            <a:xfrm>
              <a:off x="2191576" y="8901447"/>
              <a:ext cx="1008325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제목</a:t>
              </a:r>
            </a:p>
          </p:txBody>
        </p:sp>
        <p:cxnSp>
          <p:nvCxnSpPr>
            <p:cNvPr id="500" name="직선 연결선 499">
              <a:extLst>
                <a:ext uri="{FF2B5EF4-FFF2-40B4-BE49-F238E27FC236}">
                  <a16:creationId xmlns:a16="http://schemas.microsoft.com/office/drawing/2014/main" id="{6D4FDA61-BBE8-4E25-817E-085BB1C279D7}"/>
                </a:ext>
              </a:extLst>
            </p:cNvPr>
            <p:cNvCxnSpPr>
              <a:stCxn id="213" idx="2"/>
              <a:endCxn id="220" idx="1"/>
            </p:cNvCxnSpPr>
            <p:nvPr/>
          </p:nvCxnSpPr>
          <p:spPr>
            <a:xfrm>
              <a:off x="2035651" y="7579903"/>
              <a:ext cx="303592" cy="1404029"/>
            </a:xfrm>
            <a:prstGeom prst="line">
              <a:avLst/>
            </a:prstGeom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1" name="타원 220">
              <a:extLst>
                <a:ext uri="{FF2B5EF4-FFF2-40B4-BE49-F238E27FC236}">
                  <a16:creationId xmlns:a16="http://schemas.microsoft.com/office/drawing/2014/main" id="{C3F862F3-5860-4308-BC98-97F8A6627B85}"/>
                </a:ext>
              </a:extLst>
            </p:cNvPr>
            <p:cNvSpPr/>
            <p:nvPr/>
          </p:nvSpPr>
          <p:spPr>
            <a:xfrm>
              <a:off x="2675594" y="7472103"/>
              <a:ext cx="1008325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공지사항</a:t>
              </a:r>
              <a:endParaRPr lang="en-US" altLang="ko-KR" sz="1100" u="sng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  <a:p>
              <a:pPr algn="ctr"/>
              <a:r>
                <a:rPr lang="ko-KR" altLang="en-US" sz="1100" u="sng" dirty="0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코드</a:t>
              </a:r>
            </a:p>
          </p:txBody>
        </p:sp>
        <p:sp>
          <p:nvSpPr>
            <p:cNvPr id="222" name="타원 221">
              <a:extLst>
                <a:ext uri="{FF2B5EF4-FFF2-40B4-BE49-F238E27FC236}">
                  <a16:creationId xmlns:a16="http://schemas.microsoft.com/office/drawing/2014/main" id="{D628387B-EDB2-4BB1-8AE0-AD8CA2ECD586}"/>
                </a:ext>
              </a:extLst>
            </p:cNvPr>
            <p:cNvSpPr/>
            <p:nvPr/>
          </p:nvSpPr>
          <p:spPr>
            <a:xfrm>
              <a:off x="380336" y="7472110"/>
              <a:ext cx="1008325" cy="563229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FF8C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err="1">
                  <a:solidFill>
                    <a:schemeClr val="tx1"/>
                  </a:solidFill>
                  <a:latin typeface="Noto Sans KR" panose="020B0200000000000000" pitchFamily="50" charset="-127"/>
                  <a:ea typeface="Noto Sans KR" panose="020B0200000000000000" pitchFamily="50" charset="-127"/>
                </a:rPr>
                <a:t>글내용</a:t>
              </a:r>
              <a:endParaRPr lang="ko-KR" altLang="en-US" sz="1400" dirty="0">
                <a:solidFill>
                  <a:schemeClr val="tx1"/>
                </a:solidFill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  <p:cxnSp>
          <p:nvCxnSpPr>
            <p:cNvPr id="511" name="직선 연결선 510">
              <a:extLst>
                <a:ext uri="{FF2B5EF4-FFF2-40B4-BE49-F238E27FC236}">
                  <a16:creationId xmlns:a16="http://schemas.microsoft.com/office/drawing/2014/main" id="{A5F918A4-F034-45C6-8CFD-75A2921CE82B}"/>
                </a:ext>
              </a:extLst>
            </p:cNvPr>
            <p:cNvCxnSpPr>
              <a:stCxn id="222" idx="6"/>
              <a:endCxn id="213" idx="2"/>
            </p:cNvCxnSpPr>
            <p:nvPr/>
          </p:nvCxnSpPr>
          <p:spPr>
            <a:xfrm flipV="1">
              <a:off x="1388661" y="7579888"/>
              <a:ext cx="646989" cy="173821"/>
            </a:xfrm>
            <a:prstGeom prst="line">
              <a:avLst/>
            </a:prstGeom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직선 연결선 512">
              <a:extLst>
                <a:ext uri="{FF2B5EF4-FFF2-40B4-BE49-F238E27FC236}">
                  <a16:creationId xmlns:a16="http://schemas.microsoft.com/office/drawing/2014/main" id="{82148566-3FE4-476C-B2F5-28571E95F878}"/>
                </a:ext>
              </a:extLst>
            </p:cNvPr>
            <p:cNvCxnSpPr>
              <a:stCxn id="213" idx="2"/>
              <a:endCxn id="221" idx="2"/>
            </p:cNvCxnSpPr>
            <p:nvPr/>
          </p:nvCxnSpPr>
          <p:spPr>
            <a:xfrm>
              <a:off x="2035650" y="7579894"/>
              <a:ext cx="639942" cy="173821"/>
            </a:xfrm>
            <a:prstGeom prst="line">
              <a:avLst/>
            </a:prstGeom>
            <a:ln>
              <a:solidFill>
                <a:srgbClr val="FF8C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5" name="TextBox 234">
            <a:extLst>
              <a:ext uri="{FF2B5EF4-FFF2-40B4-BE49-F238E27FC236}">
                <a16:creationId xmlns:a16="http://schemas.microsoft.com/office/drawing/2014/main" id="{6AF8C2AB-1EC3-4D62-A094-BA84B13EB292}"/>
              </a:ext>
            </a:extLst>
          </p:cNvPr>
          <p:cNvSpPr txBox="1"/>
          <p:nvPr/>
        </p:nvSpPr>
        <p:spPr>
          <a:xfrm>
            <a:off x="1765841" y="5283687"/>
            <a:ext cx="306534" cy="361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8CC16048-A25B-4D0C-9033-74E64CD4B195}"/>
              </a:ext>
            </a:extLst>
          </p:cNvPr>
          <p:cNvSpPr txBox="1"/>
          <p:nvPr/>
        </p:nvSpPr>
        <p:spPr>
          <a:xfrm>
            <a:off x="1732961" y="6378720"/>
            <a:ext cx="339109" cy="361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N</a:t>
            </a:r>
            <a:endParaRPr lang="ko-KR" altLang="en-US" dirty="0"/>
          </a:p>
        </p:txBody>
      </p:sp>
      <p:sp>
        <p:nvSpPr>
          <p:cNvPr id="264" name="다이아몬드 263">
            <a:extLst>
              <a:ext uri="{FF2B5EF4-FFF2-40B4-BE49-F238E27FC236}">
                <a16:creationId xmlns:a16="http://schemas.microsoft.com/office/drawing/2014/main" id="{58F44D69-8C13-442D-901A-9D4EBC13D0F4}"/>
              </a:ext>
            </a:extLst>
          </p:cNvPr>
          <p:cNvSpPr/>
          <p:nvPr/>
        </p:nvSpPr>
        <p:spPr>
          <a:xfrm>
            <a:off x="7984896" y="4590153"/>
            <a:ext cx="1005574" cy="579045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출발</a:t>
            </a:r>
          </a:p>
        </p:txBody>
      </p:sp>
      <p:sp>
        <p:nvSpPr>
          <p:cNvPr id="265" name="다이아몬드 264">
            <a:extLst>
              <a:ext uri="{FF2B5EF4-FFF2-40B4-BE49-F238E27FC236}">
                <a16:creationId xmlns:a16="http://schemas.microsoft.com/office/drawing/2014/main" id="{153953BE-684C-4696-ABBA-3680740FCF41}"/>
              </a:ext>
            </a:extLst>
          </p:cNvPr>
          <p:cNvSpPr/>
          <p:nvPr/>
        </p:nvSpPr>
        <p:spPr>
          <a:xfrm>
            <a:off x="10184005" y="6181888"/>
            <a:ext cx="1005574" cy="579045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Noto Sans KR" panose="020B0200000000000000" pitchFamily="50" charset="-127"/>
                <a:ea typeface="Noto Sans KR" panose="020B0200000000000000" pitchFamily="50" charset="-127"/>
              </a:rPr>
              <a:t>도착</a:t>
            </a:r>
          </a:p>
        </p:txBody>
      </p:sp>
      <p:sp>
        <p:nvSpPr>
          <p:cNvPr id="160" name="TextBox 15">
            <a:extLst>
              <a:ext uri="{FF2B5EF4-FFF2-40B4-BE49-F238E27FC236}">
                <a16:creationId xmlns:a16="http://schemas.microsoft.com/office/drawing/2014/main" id="{A98EE3EA-4B51-456F-A118-30F051409D59}"/>
              </a:ext>
            </a:extLst>
          </p:cNvPr>
          <p:cNvSpPr txBox="1"/>
          <p:nvPr/>
        </p:nvSpPr>
        <p:spPr>
          <a:xfrm>
            <a:off x="587827" y="606877"/>
            <a:ext cx="371251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개념모델</a:t>
            </a:r>
            <a:endParaRPr lang="en-US" altLang="ko-KR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162" name="TextBox 16">
            <a:extLst>
              <a:ext uri="{FF2B5EF4-FFF2-40B4-BE49-F238E27FC236}">
                <a16:creationId xmlns:a16="http://schemas.microsoft.com/office/drawing/2014/main" id="{4F177766-9D93-4411-9196-F08CE04772FC}"/>
              </a:ext>
            </a:extLst>
          </p:cNvPr>
          <p:cNvSpPr txBox="1"/>
          <p:nvPr/>
        </p:nvSpPr>
        <p:spPr>
          <a:xfrm>
            <a:off x="15143059" y="606877"/>
            <a:ext cx="2557114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844541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87827" y="9694410"/>
            <a:ext cx="17112346" cy="0"/>
          </a:xfrm>
          <a:prstGeom prst="line">
            <a:avLst/>
          </a:prstGeom>
          <a:ln w="19050" cap="flat">
            <a:solidFill>
              <a:srgbClr val="FF8C00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5" name="표 2">
            <a:extLst>
              <a:ext uri="{FF2B5EF4-FFF2-40B4-BE49-F238E27FC236}">
                <a16:creationId xmlns:a16="http://schemas.microsoft.com/office/drawing/2014/main" id="{C675C15C-40A0-44E9-A17E-0B099395F1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309974"/>
              </p:ext>
            </p:extLst>
          </p:nvPr>
        </p:nvGraphicFramePr>
        <p:xfrm>
          <a:off x="4335717" y="1241797"/>
          <a:ext cx="1888170" cy="3665728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888170">
                  <a:extLst>
                    <a:ext uri="{9D8B030D-6E8A-4147-A177-3AD203B41FA5}">
                      <a16:colId xmlns:a16="http://schemas.microsoft.com/office/drawing/2014/main" val="1192232426"/>
                    </a:ext>
                  </a:extLst>
                </a:gridCol>
              </a:tblGrid>
              <a:tr h="402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예매</a:t>
                      </a:r>
                    </a:p>
                  </a:txBody>
                  <a:tcPr marL="100584" marR="100584" marT="50292" marB="50292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804614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예매코드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(PK)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0739019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예매날짜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9038983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휴대폰번호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7556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생년월일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6625107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카드번호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1598260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좌석번호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609604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운행코드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2723460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승객유행코드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5932282"/>
                  </a:ext>
                </a:extLst>
              </a:tr>
            </a:tbl>
          </a:graphicData>
        </a:graphic>
      </p:graphicFrame>
      <p:graphicFrame>
        <p:nvGraphicFramePr>
          <p:cNvPr id="8" name="표 2">
            <a:extLst>
              <a:ext uri="{FF2B5EF4-FFF2-40B4-BE49-F238E27FC236}">
                <a16:creationId xmlns:a16="http://schemas.microsoft.com/office/drawing/2014/main" id="{B186188B-0045-493B-A4FE-F8170170F8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315019"/>
              </p:ext>
            </p:extLst>
          </p:nvPr>
        </p:nvGraphicFramePr>
        <p:xfrm>
          <a:off x="7251276" y="1250320"/>
          <a:ext cx="1888170" cy="1626108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888170">
                  <a:extLst>
                    <a:ext uri="{9D8B030D-6E8A-4147-A177-3AD203B41FA5}">
                      <a16:colId xmlns:a16="http://schemas.microsoft.com/office/drawing/2014/main" val="1192232426"/>
                    </a:ext>
                  </a:extLst>
                </a:gridCol>
              </a:tblGrid>
              <a:tr h="402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출발지</a:t>
                      </a:r>
                    </a:p>
                  </a:txBody>
                  <a:tcPr marL="100584" marR="100584" marT="50292" marB="50292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804614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출발지코드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(PK)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0739019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출발지역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9038983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출발터미널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7556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D51A2DB-9AF1-43AD-BC82-198EB23FE9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0362125"/>
              </p:ext>
            </p:extLst>
          </p:nvPr>
        </p:nvGraphicFramePr>
        <p:xfrm>
          <a:off x="7454987" y="5803321"/>
          <a:ext cx="1888170" cy="1626108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888170">
                  <a:extLst>
                    <a:ext uri="{9D8B030D-6E8A-4147-A177-3AD203B41FA5}">
                      <a16:colId xmlns:a16="http://schemas.microsoft.com/office/drawing/2014/main" val="1557259989"/>
                    </a:ext>
                  </a:extLst>
                </a:gridCol>
              </a:tblGrid>
              <a:tr h="402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도착지</a:t>
                      </a:r>
                    </a:p>
                  </a:txBody>
                  <a:tcPr marL="100584" marR="100584" marT="50292" marB="50292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172745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도착지코드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(PK)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0570289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도착지역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7305043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도착터미널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853864"/>
                  </a:ext>
                </a:extLst>
              </a:tr>
            </a:tbl>
          </a:graphicData>
        </a:graphic>
      </p:graphicFrame>
      <p:graphicFrame>
        <p:nvGraphicFramePr>
          <p:cNvPr id="10" name="표 2">
            <a:extLst>
              <a:ext uri="{FF2B5EF4-FFF2-40B4-BE49-F238E27FC236}">
                <a16:creationId xmlns:a16="http://schemas.microsoft.com/office/drawing/2014/main" id="{A87CBCA3-CF28-4C19-AEDD-A216448D4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557154"/>
              </p:ext>
            </p:extLst>
          </p:nvPr>
        </p:nvGraphicFramePr>
        <p:xfrm>
          <a:off x="10830706" y="791455"/>
          <a:ext cx="1888170" cy="5297424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888170">
                  <a:extLst>
                    <a:ext uri="{9D8B030D-6E8A-4147-A177-3AD203B41FA5}">
                      <a16:colId xmlns:a16="http://schemas.microsoft.com/office/drawing/2014/main" val="1192232426"/>
                    </a:ext>
                  </a:extLst>
                </a:gridCol>
              </a:tblGrid>
              <a:tr h="402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운행정보</a:t>
                      </a:r>
                    </a:p>
                  </a:txBody>
                  <a:tcPr marL="100584" marR="100584" marT="50292" marB="50292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804614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운행코드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(PK)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0739019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운수사코드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9038983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날짜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7556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출발시간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6625107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도착시간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1598260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예상소요시간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609604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출발터미널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2723460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도착터미널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5932282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총좌석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0601137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잔여좌석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5818581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버스등급코드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0779946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버스유형코드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596364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B12F1992-72CF-45C9-BC64-5D9F78E1E1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4829763"/>
              </p:ext>
            </p:extLst>
          </p:nvPr>
        </p:nvGraphicFramePr>
        <p:xfrm>
          <a:off x="15564463" y="2045793"/>
          <a:ext cx="1888170" cy="203403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888170">
                  <a:extLst>
                    <a:ext uri="{9D8B030D-6E8A-4147-A177-3AD203B41FA5}">
                      <a16:colId xmlns:a16="http://schemas.microsoft.com/office/drawing/2014/main" val="436491486"/>
                    </a:ext>
                  </a:extLst>
                </a:gridCol>
              </a:tblGrid>
              <a:tr h="402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운수사</a:t>
                      </a:r>
                      <a:endParaRPr lang="ko-KR" altLang="en-US" sz="18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2617237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운수사코드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(PK)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4261971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회사명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998466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연락처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238561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운수사주소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3566824"/>
                  </a:ext>
                </a:extLst>
              </a:tr>
            </a:tbl>
          </a:graphicData>
        </a:graphic>
      </p:graphicFrame>
      <p:graphicFrame>
        <p:nvGraphicFramePr>
          <p:cNvPr id="12" name="표 2">
            <a:extLst>
              <a:ext uri="{FF2B5EF4-FFF2-40B4-BE49-F238E27FC236}">
                <a16:creationId xmlns:a16="http://schemas.microsoft.com/office/drawing/2014/main" id="{5E1C36E0-DB1F-49A5-9534-587AFE7ED3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59574"/>
              </p:ext>
            </p:extLst>
          </p:nvPr>
        </p:nvGraphicFramePr>
        <p:xfrm>
          <a:off x="11049000" y="7111370"/>
          <a:ext cx="1888170" cy="1626108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888170">
                  <a:extLst>
                    <a:ext uri="{9D8B030D-6E8A-4147-A177-3AD203B41FA5}">
                      <a16:colId xmlns:a16="http://schemas.microsoft.com/office/drawing/2014/main" val="1192232426"/>
                    </a:ext>
                  </a:extLst>
                </a:gridCol>
              </a:tblGrid>
              <a:tr h="402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버스유형</a:t>
                      </a:r>
                    </a:p>
                  </a:txBody>
                  <a:tcPr marL="100584" marR="100584" marT="50292" marB="50292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804614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버스유형코드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(PK)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0739019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버스유형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9038983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기본요금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7556"/>
                  </a:ext>
                </a:extLst>
              </a:tr>
            </a:tbl>
          </a:graphicData>
        </a:graphic>
      </p:graphicFrame>
      <p:graphicFrame>
        <p:nvGraphicFramePr>
          <p:cNvPr id="15" name="표 2">
            <a:extLst>
              <a:ext uri="{FF2B5EF4-FFF2-40B4-BE49-F238E27FC236}">
                <a16:creationId xmlns:a16="http://schemas.microsoft.com/office/drawing/2014/main" id="{B22BE158-018B-4BA5-B8E8-C7153BA256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7934677"/>
              </p:ext>
            </p:extLst>
          </p:nvPr>
        </p:nvGraphicFramePr>
        <p:xfrm>
          <a:off x="13335000" y="6015860"/>
          <a:ext cx="1888170" cy="1626108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888170">
                  <a:extLst>
                    <a:ext uri="{9D8B030D-6E8A-4147-A177-3AD203B41FA5}">
                      <a16:colId xmlns:a16="http://schemas.microsoft.com/office/drawing/2014/main" val="1192232426"/>
                    </a:ext>
                  </a:extLst>
                </a:gridCol>
              </a:tblGrid>
              <a:tr h="402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버스등급</a:t>
                      </a:r>
                    </a:p>
                  </a:txBody>
                  <a:tcPr marL="100584" marR="100584" marT="50292" marB="50292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804614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버스등급코드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(PK)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0739019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버스등급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9038983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버스등급별할인율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7556"/>
                  </a:ext>
                </a:extLst>
              </a:tr>
            </a:tbl>
          </a:graphicData>
        </a:graphic>
      </p:graphicFrame>
      <p:graphicFrame>
        <p:nvGraphicFramePr>
          <p:cNvPr id="16" name="표 2">
            <a:extLst>
              <a:ext uri="{FF2B5EF4-FFF2-40B4-BE49-F238E27FC236}">
                <a16:creationId xmlns:a16="http://schemas.microsoft.com/office/drawing/2014/main" id="{14F43E7D-62FD-4ABD-A353-A1DC39D0ED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8953484"/>
              </p:ext>
            </p:extLst>
          </p:nvPr>
        </p:nvGraphicFramePr>
        <p:xfrm>
          <a:off x="1269092" y="2432708"/>
          <a:ext cx="1888170" cy="1626108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888170">
                  <a:extLst>
                    <a:ext uri="{9D8B030D-6E8A-4147-A177-3AD203B41FA5}">
                      <a16:colId xmlns:a16="http://schemas.microsoft.com/office/drawing/2014/main" val="1192232426"/>
                    </a:ext>
                  </a:extLst>
                </a:gridCol>
              </a:tblGrid>
              <a:tr h="402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승객유형</a:t>
                      </a:r>
                    </a:p>
                  </a:txBody>
                  <a:tcPr marL="100584" marR="100584" marT="50292" marB="50292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804614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승객유형코드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(PK)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0739019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승객유형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9038983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승객유형별할인율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57556"/>
                  </a:ext>
                </a:extLst>
              </a:tr>
            </a:tbl>
          </a:graphicData>
        </a:graphic>
      </p:graphicFrame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1A14396-17F2-4410-BA1A-029FE997CEE8}"/>
              </a:ext>
            </a:extLst>
          </p:cNvPr>
          <p:cNvCxnSpPr/>
          <p:nvPr/>
        </p:nvCxnSpPr>
        <p:spPr>
          <a:xfrm>
            <a:off x="3157262" y="3375397"/>
            <a:ext cx="1178455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9B1171F8-C2AE-4F82-A7EF-BE6B5754F78B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9139446" y="2063374"/>
            <a:ext cx="1691260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1FEC6498-B65B-410A-AD8F-0AC9E38960FE}"/>
              </a:ext>
            </a:extLst>
          </p:cNvPr>
          <p:cNvCxnSpPr>
            <a:endCxn id="15" idx="0"/>
          </p:cNvCxnSpPr>
          <p:nvPr/>
        </p:nvCxnSpPr>
        <p:spPr>
          <a:xfrm rot="16200000" flipH="1">
            <a:off x="12643287" y="4380062"/>
            <a:ext cx="1698134" cy="1573461"/>
          </a:xfrm>
          <a:prstGeom prst="bentConnector3">
            <a:avLst>
              <a:gd name="adj1" fmla="val -1506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D0D1C73F-E8DF-47DC-9619-DBBC5E545C66}"/>
              </a:ext>
            </a:extLst>
          </p:cNvPr>
          <p:cNvCxnSpPr>
            <a:endCxn id="12" idx="0"/>
          </p:cNvCxnSpPr>
          <p:nvPr/>
        </p:nvCxnSpPr>
        <p:spPr>
          <a:xfrm>
            <a:off x="11993085" y="6080456"/>
            <a:ext cx="0" cy="1030914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F2DF6C15-7178-4313-9DAA-601B7FA5A018}"/>
              </a:ext>
            </a:extLst>
          </p:cNvPr>
          <p:cNvCxnSpPr>
            <a:cxnSpLocks/>
          </p:cNvCxnSpPr>
          <p:nvPr/>
        </p:nvCxnSpPr>
        <p:spPr>
          <a:xfrm>
            <a:off x="6223887" y="3372476"/>
            <a:ext cx="4606819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5D0D8055-9258-4889-B8C8-08965C1C37F0}"/>
              </a:ext>
            </a:extLst>
          </p:cNvPr>
          <p:cNvCxnSpPr>
            <a:cxnSpLocks/>
          </p:cNvCxnSpPr>
          <p:nvPr/>
        </p:nvCxnSpPr>
        <p:spPr>
          <a:xfrm flipV="1">
            <a:off x="9362667" y="6080456"/>
            <a:ext cx="2143533" cy="684579"/>
          </a:xfrm>
          <a:prstGeom prst="bentConnector3">
            <a:avLst>
              <a:gd name="adj1" fmla="val 9943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16FF8F1E-7D09-4FFE-9CFF-7F7E580266B6}"/>
              </a:ext>
            </a:extLst>
          </p:cNvPr>
          <p:cNvCxnSpPr>
            <a:cxnSpLocks/>
          </p:cNvCxnSpPr>
          <p:nvPr/>
        </p:nvCxnSpPr>
        <p:spPr>
          <a:xfrm>
            <a:off x="12718876" y="2781300"/>
            <a:ext cx="2845587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36B23282-19B5-4BF7-B116-0596A8AFD76C}"/>
              </a:ext>
            </a:extLst>
          </p:cNvPr>
          <p:cNvCxnSpPr>
            <a:cxnSpLocks/>
          </p:cNvCxnSpPr>
          <p:nvPr/>
        </p:nvCxnSpPr>
        <p:spPr>
          <a:xfrm>
            <a:off x="3314420" y="3168514"/>
            <a:ext cx="0" cy="36891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9D6815D6-96DF-4156-BD99-71CF064C4044}"/>
              </a:ext>
            </a:extLst>
          </p:cNvPr>
          <p:cNvCxnSpPr>
            <a:cxnSpLocks/>
          </p:cNvCxnSpPr>
          <p:nvPr/>
        </p:nvCxnSpPr>
        <p:spPr>
          <a:xfrm>
            <a:off x="10686334" y="3188017"/>
            <a:ext cx="0" cy="36891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B4482859-1833-4BD5-9688-F8E0566020FD}"/>
              </a:ext>
            </a:extLst>
          </p:cNvPr>
          <p:cNvCxnSpPr>
            <a:cxnSpLocks/>
          </p:cNvCxnSpPr>
          <p:nvPr/>
        </p:nvCxnSpPr>
        <p:spPr>
          <a:xfrm>
            <a:off x="15392400" y="2596841"/>
            <a:ext cx="0" cy="36891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499C7AF4-A6F0-490C-99E9-A855AF75DC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0675075"/>
              </p:ext>
            </p:extLst>
          </p:nvPr>
        </p:nvGraphicFramePr>
        <p:xfrm>
          <a:off x="683130" y="6184597"/>
          <a:ext cx="1888170" cy="203403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888170">
                  <a:extLst>
                    <a:ext uri="{9D8B030D-6E8A-4147-A177-3AD203B41FA5}">
                      <a16:colId xmlns:a16="http://schemas.microsoft.com/office/drawing/2014/main" val="436491486"/>
                    </a:ext>
                  </a:extLst>
                </a:gridCol>
              </a:tblGrid>
              <a:tr h="402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관리자</a:t>
                      </a:r>
                    </a:p>
                  </a:txBody>
                  <a:tcPr marL="100584" marR="100584" marT="50292" marB="50292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2617237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관리자아이디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(PK)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4261971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관리자이름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998466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관리자비밀번호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238561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관리자전화번호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3566824"/>
                  </a:ext>
                </a:extLst>
              </a:tr>
            </a:tbl>
          </a:graphicData>
        </a:graphic>
      </p:graphicFrame>
      <p:graphicFrame>
        <p:nvGraphicFramePr>
          <p:cNvPr id="63" name="표 62">
            <a:extLst>
              <a:ext uri="{FF2B5EF4-FFF2-40B4-BE49-F238E27FC236}">
                <a16:creationId xmlns:a16="http://schemas.microsoft.com/office/drawing/2014/main" id="{B1494135-BCD4-4311-8F7E-DA7FA09F14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680363"/>
              </p:ext>
            </p:extLst>
          </p:nvPr>
        </p:nvGraphicFramePr>
        <p:xfrm>
          <a:off x="3733547" y="6109326"/>
          <a:ext cx="1888170" cy="284988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1888170">
                  <a:extLst>
                    <a:ext uri="{9D8B030D-6E8A-4147-A177-3AD203B41FA5}">
                      <a16:colId xmlns:a16="http://schemas.microsoft.com/office/drawing/2014/main" val="436491486"/>
                    </a:ext>
                  </a:extLst>
                </a:gridCol>
              </a:tblGrid>
              <a:tr h="40233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공지사항</a:t>
                      </a:r>
                    </a:p>
                  </a:txBody>
                  <a:tcPr marL="100584" marR="100584" marT="50292" marB="50292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8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2617237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공지사항코드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(PK)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44261971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관리자아이디</a:t>
                      </a:r>
                      <a:r>
                        <a:rPr lang="en-US" altLang="ko-KR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(FK)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998466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글내용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5238561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글제목</a:t>
                      </a:r>
                      <a:endParaRPr lang="ko-KR" altLang="en-US" sz="1600" dirty="0"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3566824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작성일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2719181"/>
                  </a:ext>
                </a:extLst>
              </a:tr>
              <a:tr h="40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조회수</a:t>
                      </a:r>
                    </a:p>
                  </a:txBody>
                  <a:tcPr marL="100584" marR="100584" marT="50292" marB="50292" anchor="ctr">
                    <a:lnL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C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8520094"/>
                  </a:ext>
                </a:extLst>
              </a:tr>
            </a:tbl>
          </a:graphicData>
        </a:graphic>
      </p:graphicFrame>
      <p:cxnSp>
        <p:nvCxnSpPr>
          <p:cNvPr id="77" name="직선 연결선 76">
            <a:extLst>
              <a:ext uri="{FF2B5EF4-FFF2-40B4-BE49-F238E27FC236}">
                <a16:creationId xmlns:a16="http://schemas.microsoft.com/office/drawing/2014/main" id="{6AB78F66-0FA6-4B9F-8DCC-7029E21111C5}"/>
              </a:ext>
            </a:extLst>
          </p:cNvPr>
          <p:cNvCxnSpPr>
            <a:cxnSpLocks/>
          </p:cNvCxnSpPr>
          <p:nvPr/>
        </p:nvCxnSpPr>
        <p:spPr>
          <a:xfrm rot="10800000">
            <a:off x="2555092" y="7405394"/>
            <a:ext cx="1178455" cy="0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14D1C418-9BE5-4437-BE88-3F2F2DB69D32}"/>
              </a:ext>
            </a:extLst>
          </p:cNvPr>
          <p:cNvGrpSpPr/>
          <p:nvPr/>
        </p:nvGrpSpPr>
        <p:grpSpPr>
          <a:xfrm rot="10800000">
            <a:off x="3315642" y="7201291"/>
            <a:ext cx="409318" cy="410986"/>
            <a:chOff x="2484584" y="4479417"/>
            <a:chExt cx="409318" cy="410986"/>
          </a:xfrm>
        </p:grpSpPr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7E1F8FE2-1CA9-44EB-A072-51258F6A730E}"/>
                </a:ext>
              </a:extLst>
            </p:cNvPr>
            <p:cNvCxnSpPr>
              <a:cxnSpLocks/>
              <a:stCxn id="89" idx="2"/>
            </p:cNvCxnSpPr>
            <p:nvPr/>
          </p:nvCxnSpPr>
          <p:spPr>
            <a:xfrm flipH="1" flipV="1">
              <a:off x="2484585" y="4479417"/>
              <a:ext cx="157416" cy="203962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직선 연결선 87">
              <a:extLst>
                <a:ext uri="{FF2B5EF4-FFF2-40B4-BE49-F238E27FC236}">
                  <a16:creationId xmlns:a16="http://schemas.microsoft.com/office/drawing/2014/main" id="{430E049F-BE35-4AC5-A0D3-30B56925BFE8}"/>
                </a:ext>
              </a:extLst>
            </p:cNvPr>
            <p:cNvCxnSpPr>
              <a:cxnSpLocks/>
              <a:endCxn id="89" idx="2"/>
            </p:cNvCxnSpPr>
            <p:nvPr/>
          </p:nvCxnSpPr>
          <p:spPr>
            <a:xfrm flipV="1">
              <a:off x="2484584" y="4683379"/>
              <a:ext cx="157417" cy="207024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B0DE5656-A56E-4DD9-9FEB-3B652D8F40F3}"/>
                </a:ext>
              </a:extLst>
            </p:cNvPr>
            <p:cNvSpPr/>
            <p:nvPr/>
          </p:nvSpPr>
          <p:spPr>
            <a:xfrm>
              <a:off x="2642001" y="4557428"/>
              <a:ext cx="251901" cy="251901"/>
            </a:xfrm>
            <a:prstGeom prst="ellipse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Noto Sans KR" panose="020B0200000000000000" pitchFamily="50" charset="-127"/>
                <a:ea typeface="Noto Sans KR" panose="020B0200000000000000" pitchFamily="50" charset="-127"/>
              </a:endParaRPr>
            </a:p>
          </p:txBody>
        </p:sp>
      </p:grpSp>
      <p:cxnSp>
        <p:nvCxnSpPr>
          <p:cNvPr id="90" name="직선 연결선 89">
            <a:extLst>
              <a:ext uri="{FF2B5EF4-FFF2-40B4-BE49-F238E27FC236}">
                <a16:creationId xmlns:a16="http://schemas.microsoft.com/office/drawing/2014/main" id="{64131B59-E021-45C5-927D-EE6CD7F0588E}"/>
              </a:ext>
            </a:extLst>
          </p:cNvPr>
          <p:cNvCxnSpPr>
            <a:cxnSpLocks/>
          </p:cNvCxnSpPr>
          <p:nvPr/>
        </p:nvCxnSpPr>
        <p:spPr>
          <a:xfrm rot="10800000">
            <a:off x="2704344" y="7243359"/>
            <a:ext cx="0" cy="36891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15">
            <a:extLst>
              <a:ext uri="{FF2B5EF4-FFF2-40B4-BE49-F238E27FC236}">
                <a16:creationId xmlns:a16="http://schemas.microsoft.com/office/drawing/2014/main" id="{4E2DC992-27ED-4537-8AA0-ABE55F8D660E}"/>
              </a:ext>
            </a:extLst>
          </p:cNvPr>
          <p:cNvSpPr txBox="1"/>
          <p:nvPr/>
        </p:nvSpPr>
        <p:spPr>
          <a:xfrm>
            <a:off x="587827" y="606877"/>
            <a:ext cx="3712518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00"/>
              </a:lnSpc>
              <a:spcBef>
                <a:spcPct val="0"/>
              </a:spcBef>
            </a:pPr>
            <a:r>
              <a:rPr lang="ko-KR" altLang="en-US" sz="3000" b="1" spc="156" dirty="0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논리모델</a:t>
            </a:r>
            <a:endParaRPr lang="en-US" altLang="ko-KR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sp>
        <p:nvSpPr>
          <p:cNvPr id="92" name="TextBox 16">
            <a:extLst>
              <a:ext uri="{FF2B5EF4-FFF2-40B4-BE49-F238E27FC236}">
                <a16:creationId xmlns:a16="http://schemas.microsoft.com/office/drawing/2014/main" id="{D106F6D0-47C5-405B-9D8D-1845588629AE}"/>
              </a:ext>
            </a:extLst>
          </p:cNvPr>
          <p:cNvSpPr txBox="1"/>
          <p:nvPr/>
        </p:nvSpPr>
        <p:spPr>
          <a:xfrm>
            <a:off x="15143059" y="606877"/>
            <a:ext cx="2557114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3300"/>
              </a:lnSpc>
              <a:spcBef>
                <a:spcPct val="0"/>
              </a:spcBef>
            </a:pPr>
            <a:r>
              <a:rPr lang="en-US" sz="3000" b="1" spc="156">
                <a:solidFill>
                  <a:srgbClr val="FF8C00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Source Han Sans KR Bold"/>
                <a:sym typeface="Source Han Sans KR Bold"/>
              </a:rPr>
              <a:t>03</a:t>
            </a:r>
            <a:endParaRPr lang="en-US" sz="3000" b="1" spc="156" dirty="0">
              <a:solidFill>
                <a:srgbClr val="FF8C00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Source Han Sans KR Bold"/>
              <a:sym typeface="Source Han Sans KR Bold"/>
            </a:endParaRPr>
          </a:p>
        </p:txBody>
      </p: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B3AD3FFE-E8F6-40AF-B182-D13CF9EE6B6A}"/>
              </a:ext>
            </a:extLst>
          </p:cNvPr>
          <p:cNvCxnSpPr>
            <a:cxnSpLocks/>
          </p:cNvCxnSpPr>
          <p:nvPr/>
        </p:nvCxnSpPr>
        <p:spPr>
          <a:xfrm>
            <a:off x="9296400" y="1904155"/>
            <a:ext cx="0" cy="36891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80129070-AFCB-4189-AA02-260FA9C05674}"/>
              </a:ext>
            </a:extLst>
          </p:cNvPr>
          <p:cNvCxnSpPr>
            <a:cxnSpLocks/>
          </p:cNvCxnSpPr>
          <p:nvPr/>
        </p:nvCxnSpPr>
        <p:spPr>
          <a:xfrm rot="16200000">
            <a:off x="11993085" y="6787842"/>
            <a:ext cx="0" cy="36891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EBCC41AF-1A84-4A36-B73C-BB4421B35C45}"/>
              </a:ext>
            </a:extLst>
          </p:cNvPr>
          <p:cNvCxnSpPr>
            <a:cxnSpLocks/>
          </p:cNvCxnSpPr>
          <p:nvPr/>
        </p:nvCxnSpPr>
        <p:spPr>
          <a:xfrm>
            <a:off x="9525000" y="6580576"/>
            <a:ext cx="0" cy="36891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377055B5-3F1F-4096-8DFB-A5D94A874E3E}"/>
              </a:ext>
            </a:extLst>
          </p:cNvPr>
          <p:cNvCxnSpPr>
            <a:cxnSpLocks/>
          </p:cNvCxnSpPr>
          <p:nvPr/>
        </p:nvCxnSpPr>
        <p:spPr>
          <a:xfrm rot="16200000">
            <a:off x="14279085" y="5644842"/>
            <a:ext cx="0" cy="368918"/>
          </a:xfrm>
          <a:prstGeom prst="line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:a16="http://schemas.microsoft.com/office/drawing/2014/main" id="{C6A417F1-C554-40D7-832C-86889BE48A4B}"/>
              </a:ext>
            </a:extLst>
          </p:cNvPr>
          <p:cNvGrpSpPr/>
          <p:nvPr/>
        </p:nvGrpSpPr>
        <p:grpSpPr>
          <a:xfrm rot="10800000">
            <a:off x="6247753" y="3168514"/>
            <a:ext cx="157417" cy="410986"/>
            <a:chOff x="10686334" y="3168514"/>
            <a:chExt cx="157417" cy="410986"/>
          </a:xfrm>
        </p:grpSpPr>
        <p:cxnSp>
          <p:nvCxnSpPr>
            <p:cNvPr id="99" name="직선 연결선 98">
              <a:extLst>
                <a:ext uri="{FF2B5EF4-FFF2-40B4-BE49-F238E27FC236}">
                  <a16:creationId xmlns:a16="http://schemas.microsoft.com/office/drawing/2014/main" id="{609CFC26-044C-47ED-AD6E-CE3300C58B32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10686334" y="3375538"/>
              <a:ext cx="157416" cy="203962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직선 연결선 99">
              <a:extLst>
                <a:ext uri="{FF2B5EF4-FFF2-40B4-BE49-F238E27FC236}">
                  <a16:creationId xmlns:a16="http://schemas.microsoft.com/office/drawing/2014/main" id="{6A6D7627-A03C-42A9-8304-76DA7FA0D1B4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0686334" y="3168514"/>
              <a:ext cx="157417" cy="207024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직선 연결선 101">
              <a:extLst>
                <a:ext uri="{FF2B5EF4-FFF2-40B4-BE49-F238E27FC236}">
                  <a16:creationId xmlns:a16="http://schemas.microsoft.com/office/drawing/2014/main" id="{EBB21885-CEA7-4F58-9A1A-C2F085DC6204}"/>
                </a:ext>
              </a:extLst>
            </p:cNvPr>
            <p:cNvCxnSpPr>
              <a:cxnSpLocks/>
            </p:cNvCxnSpPr>
            <p:nvPr/>
          </p:nvCxnSpPr>
          <p:spPr>
            <a:xfrm>
              <a:off x="10686334" y="3188017"/>
              <a:ext cx="0" cy="368918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2C77A866-541E-441F-8E13-C73B5A71C09B}"/>
              </a:ext>
            </a:extLst>
          </p:cNvPr>
          <p:cNvGrpSpPr/>
          <p:nvPr/>
        </p:nvGrpSpPr>
        <p:grpSpPr>
          <a:xfrm>
            <a:off x="10686334" y="1881418"/>
            <a:ext cx="157417" cy="410986"/>
            <a:chOff x="10686334" y="3168514"/>
            <a:chExt cx="157417" cy="410986"/>
          </a:xfrm>
        </p:grpSpPr>
        <p:cxnSp>
          <p:nvCxnSpPr>
            <p:cNvPr id="116" name="직선 연결선 115">
              <a:extLst>
                <a:ext uri="{FF2B5EF4-FFF2-40B4-BE49-F238E27FC236}">
                  <a16:creationId xmlns:a16="http://schemas.microsoft.com/office/drawing/2014/main" id="{126FBE19-94E0-4A1F-83DB-6D186B1D7655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10686334" y="3375538"/>
              <a:ext cx="157416" cy="203962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직선 연결선 116">
              <a:extLst>
                <a:ext uri="{FF2B5EF4-FFF2-40B4-BE49-F238E27FC236}">
                  <a16:creationId xmlns:a16="http://schemas.microsoft.com/office/drawing/2014/main" id="{1B37F76E-36AF-4843-A688-F10ADC9FC390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0686334" y="3168514"/>
              <a:ext cx="157417" cy="207024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직선 연결선 117">
              <a:extLst>
                <a:ext uri="{FF2B5EF4-FFF2-40B4-BE49-F238E27FC236}">
                  <a16:creationId xmlns:a16="http://schemas.microsoft.com/office/drawing/2014/main" id="{0EBEAAB7-A345-4DEA-BC86-9121431739C4}"/>
                </a:ext>
              </a:extLst>
            </p:cNvPr>
            <p:cNvCxnSpPr>
              <a:cxnSpLocks/>
            </p:cNvCxnSpPr>
            <p:nvPr/>
          </p:nvCxnSpPr>
          <p:spPr>
            <a:xfrm>
              <a:off x="10686334" y="3188017"/>
              <a:ext cx="0" cy="368918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73638B0C-E6FD-45A8-A424-766E78C8C674}"/>
              </a:ext>
            </a:extLst>
          </p:cNvPr>
          <p:cNvGrpSpPr/>
          <p:nvPr/>
        </p:nvGrpSpPr>
        <p:grpSpPr>
          <a:xfrm rot="10800000">
            <a:off x="12738539" y="2575807"/>
            <a:ext cx="157417" cy="410986"/>
            <a:chOff x="10686334" y="3168514"/>
            <a:chExt cx="157417" cy="410986"/>
          </a:xfrm>
        </p:grpSpPr>
        <p:cxnSp>
          <p:nvCxnSpPr>
            <p:cNvPr id="120" name="직선 연결선 119">
              <a:extLst>
                <a:ext uri="{FF2B5EF4-FFF2-40B4-BE49-F238E27FC236}">
                  <a16:creationId xmlns:a16="http://schemas.microsoft.com/office/drawing/2014/main" id="{2C18FA18-13C7-4B9E-B2EB-BCD6F3B07CF0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10686334" y="3375538"/>
              <a:ext cx="157416" cy="203962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직선 연결선 120">
              <a:extLst>
                <a:ext uri="{FF2B5EF4-FFF2-40B4-BE49-F238E27FC236}">
                  <a16:creationId xmlns:a16="http://schemas.microsoft.com/office/drawing/2014/main" id="{378460AF-DF5E-42FC-844D-0C63F5BFDDD7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0686334" y="3168514"/>
              <a:ext cx="157417" cy="207024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직선 연결선 121">
              <a:extLst>
                <a:ext uri="{FF2B5EF4-FFF2-40B4-BE49-F238E27FC236}">
                  <a16:creationId xmlns:a16="http://schemas.microsoft.com/office/drawing/2014/main" id="{61CF7D98-FE4C-4EEC-8A64-0729FF38AC0A}"/>
                </a:ext>
              </a:extLst>
            </p:cNvPr>
            <p:cNvCxnSpPr>
              <a:cxnSpLocks/>
            </p:cNvCxnSpPr>
            <p:nvPr/>
          </p:nvCxnSpPr>
          <p:spPr>
            <a:xfrm>
              <a:off x="10686334" y="3188017"/>
              <a:ext cx="0" cy="368918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3" name="그룹 122">
            <a:extLst>
              <a:ext uri="{FF2B5EF4-FFF2-40B4-BE49-F238E27FC236}">
                <a16:creationId xmlns:a16="http://schemas.microsoft.com/office/drawing/2014/main" id="{E3A34BDC-76CF-452F-B4F6-F3BB3774E7A5}"/>
              </a:ext>
            </a:extLst>
          </p:cNvPr>
          <p:cNvGrpSpPr/>
          <p:nvPr/>
        </p:nvGrpSpPr>
        <p:grpSpPr>
          <a:xfrm rot="16200000">
            <a:off x="11442335" y="5977844"/>
            <a:ext cx="157417" cy="410986"/>
            <a:chOff x="10686334" y="3168514"/>
            <a:chExt cx="157417" cy="410986"/>
          </a:xfrm>
        </p:grpSpPr>
        <p:cxnSp>
          <p:nvCxnSpPr>
            <p:cNvPr id="124" name="직선 연결선 123">
              <a:extLst>
                <a:ext uri="{FF2B5EF4-FFF2-40B4-BE49-F238E27FC236}">
                  <a16:creationId xmlns:a16="http://schemas.microsoft.com/office/drawing/2014/main" id="{FE1D508D-3F42-46F3-A7A2-239A99A8341A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10686334" y="3375538"/>
              <a:ext cx="157416" cy="203962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직선 연결선 124">
              <a:extLst>
                <a:ext uri="{FF2B5EF4-FFF2-40B4-BE49-F238E27FC236}">
                  <a16:creationId xmlns:a16="http://schemas.microsoft.com/office/drawing/2014/main" id="{AAEA2B56-76EB-49FC-921E-737E92D29857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0686334" y="3168514"/>
              <a:ext cx="157417" cy="207024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직선 연결선 125">
              <a:extLst>
                <a:ext uri="{FF2B5EF4-FFF2-40B4-BE49-F238E27FC236}">
                  <a16:creationId xmlns:a16="http://schemas.microsoft.com/office/drawing/2014/main" id="{388316CD-27D5-4383-9A1F-D804089009D9}"/>
                </a:ext>
              </a:extLst>
            </p:cNvPr>
            <p:cNvCxnSpPr>
              <a:cxnSpLocks/>
            </p:cNvCxnSpPr>
            <p:nvPr/>
          </p:nvCxnSpPr>
          <p:spPr>
            <a:xfrm>
              <a:off x="10686334" y="3188017"/>
              <a:ext cx="0" cy="368918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8" name="그룹 127">
            <a:extLst>
              <a:ext uri="{FF2B5EF4-FFF2-40B4-BE49-F238E27FC236}">
                <a16:creationId xmlns:a16="http://schemas.microsoft.com/office/drawing/2014/main" id="{75FD2FB6-89EF-424F-8D61-8848DFAC9939}"/>
              </a:ext>
            </a:extLst>
          </p:cNvPr>
          <p:cNvGrpSpPr/>
          <p:nvPr/>
        </p:nvGrpSpPr>
        <p:grpSpPr>
          <a:xfrm rot="10800000">
            <a:off x="12701009" y="4098585"/>
            <a:ext cx="157417" cy="410986"/>
            <a:chOff x="10686334" y="3168514"/>
            <a:chExt cx="157417" cy="410986"/>
          </a:xfrm>
        </p:grpSpPr>
        <p:cxnSp>
          <p:nvCxnSpPr>
            <p:cNvPr id="129" name="직선 연결선 128">
              <a:extLst>
                <a:ext uri="{FF2B5EF4-FFF2-40B4-BE49-F238E27FC236}">
                  <a16:creationId xmlns:a16="http://schemas.microsoft.com/office/drawing/2014/main" id="{4151E1D6-D609-47ED-82F5-AA9DAEFFB46A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10686334" y="3375538"/>
              <a:ext cx="157416" cy="203962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직선 연결선 129">
              <a:extLst>
                <a:ext uri="{FF2B5EF4-FFF2-40B4-BE49-F238E27FC236}">
                  <a16:creationId xmlns:a16="http://schemas.microsoft.com/office/drawing/2014/main" id="{128CD011-C15F-4AFB-9BDA-ED5443E95494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0686334" y="3168514"/>
              <a:ext cx="157417" cy="207024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직선 연결선 130">
              <a:extLst>
                <a:ext uri="{FF2B5EF4-FFF2-40B4-BE49-F238E27FC236}">
                  <a16:creationId xmlns:a16="http://schemas.microsoft.com/office/drawing/2014/main" id="{42585813-3F09-445F-A1FD-23E5EFC5F317}"/>
                </a:ext>
              </a:extLst>
            </p:cNvPr>
            <p:cNvCxnSpPr>
              <a:cxnSpLocks/>
            </p:cNvCxnSpPr>
            <p:nvPr/>
          </p:nvCxnSpPr>
          <p:spPr>
            <a:xfrm>
              <a:off x="10686334" y="3188017"/>
              <a:ext cx="0" cy="368918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2" name="그룹 131">
            <a:extLst>
              <a:ext uri="{FF2B5EF4-FFF2-40B4-BE49-F238E27FC236}">
                <a16:creationId xmlns:a16="http://schemas.microsoft.com/office/drawing/2014/main" id="{CE15380C-3121-4A14-BBE5-0FD50373C35F}"/>
              </a:ext>
            </a:extLst>
          </p:cNvPr>
          <p:cNvGrpSpPr/>
          <p:nvPr/>
        </p:nvGrpSpPr>
        <p:grpSpPr>
          <a:xfrm rot="16200000">
            <a:off x="11941688" y="5977844"/>
            <a:ext cx="157417" cy="410986"/>
            <a:chOff x="10686334" y="3168514"/>
            <a:chExt cx="157417" cy="410986"/>
          </a:xfrm>
        </p:grpSpPr>
        <p:cxnSp>
          <p:nvCxnSpPr>
            <p:cNvPr id="133" name="직선 연결선 132">
              <a:extLst>
                <a:ext uri="{FF2B5EF4-FFF2-40B4-BE49-F238E27FC236}">
                  <a16:creationId xmlns:a16="http://schemas.microsoft.com/office/drawing/2014/main" id="{8F4F3242-1AA3-432C-B39D-B827EE0F324A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10686334" y="3375538"/>
              <a:ext cx="157416" cy="203962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직선 연결선 133">
              <a:extLst>
                <a:ext uri="{FF2B5EF4-FFF2-40B4-BE49-F238E27FC236}">
                  <a16:creationId xmlns:a16="http://schemas.microsoft.com/office/drawing/2014/main" id="{57A79760-F9ED-416B-A5A3-8975B1CEC667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0686334" y="3168514"/>
              <a:ext cx="157417" cy="207024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직선 연결선 134">
              <a:extLst>
                <a:ext uri="{FF2B5EF4-FFF2-40B4-BE49-F238E27FC236}">
                  <a16:creationId xmlns:a16="http://schemas.microsoft.com/office/drawing/2014/main" id="{1DE77A98-18FD-451A-BBA4-496D66D4DF0C}"/>
                </a:ext>
              </a:extLst>
            </p:cNvPr>
            <p:cNvCxnSpPr>
              <a:cxnSpLocks/>
            </p:cNvCxnSpPr>
            <p:nvPr/>
          </p:nvCxnSpPr>
          <p:spPr>
            <a:xfrm>
              <a:off x="10686334" y="3188017"/>
              <a:ext cx="0" cy="368918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6" name="그룹 135">
            <a:extLst>
              <a:ext uri="{FF2B5EF4-FFF2-40B4-BE49-F238E27FC236}">
                <a16:creationId xmlns:a16="http://schemas.microsoft.com/office/drawing/2014/main" id="{58D015D8-04D3-449D-81C4-5309D8C20BFE}"/>
              </a:ext>
            </a:extLst>
          </p:cNvPr>
          <p:cNvGrpSpPr/>
          <p:nvPr/>
        </p:nvGrpSpPr>
        <p:grpSpPr>
          <a:xfrm>
            <a:off x="4157000" y="3168514"/>
            <a:ext cx="157417" cy="410986"/>
            <a:chOff x="10686334" y="3168514"/>
            <a:chExt cx="157417" cy="410986"/>
          </a:xfrm>
        </p:grpSpPr>
        <p:cxnSp>
          <p:nvCxnSpPr>
            <p:cNvPr id="137" name="직선 연결선 136">
              <a:extLst>
                <a:ext uri="{FF2B5EF4-FFF2-40B4-BE49-F238E27FC236}">
                  <a16:creationId xmlns:a16="http://schemas.microsoft.com/office/drawing/2014/main" id="{F3BE6129-2AF9-4242-B8D7-018CA8A4D41B}"/>
                </a:ext>
              </a:extLst>
            </p:cNvPr>
            <p:cNvCxnSpPr>
              <a:cxnSpLocks/>
            </p:cNvCxnSpPr>
            <p:nvPr/>
          </p:nvCxnSpPr>
          <p:spPr>
            <a:xfrm rot="10800000" flipH="1" flipV="1">
              <a:off x="10686334" y="3375538"/>
              <a:ext cx="157416" cy="203962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직선 연결선 137">
              <a:extLst>
                <a:ext uri="{FF2B5EF4-FFF2-40B4-BE49-F238E27FC236}">
                  <a16:creationId xmlns:a16="http://schemas.microsoft.com/office/drawing/2014/main" id="{7F2BFFBD-583A-4D9A-BD81-7E5E7644A21C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10686334" y="3168514"/>
              <a:ext cx="157417" cy="207024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직선 연결선 138">
              <a:extLst>
                <a:ext uri="{FF2B5EF4-FFF2-40B4-BE49-F238E27FC236}">
                  <a16:creationId xmlns:a16="http://schemas.microsoft.com/office/drawing/2014/main" id="{7EAA1571-FE85-46AE-A279-74F8FD7E73A8}"/>
                </a:ext>
              </a:extLst>
            </p:cNvPr>
            <p:cNvCxnSpPr>
              <a:cxnSpLocks/>
            </p:cNvCxnSpPr>
            <p:nvPr/>
          </p:nvCxnSpPr>
          <p:spPr>
            <a:xfrm>
              <a:off x="10686334" y="3188017"/>
              <a:ext cx="0" cy="368918"/>
            </a:xfrm>
            <a:prstGeom prst="line">
              <a:avLst/>
            </a:prstGeom>
            <a:ln w="2857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76012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1375</Words>
  <Application>Microsoft Office PowerPoint</Application>
  <PresentationFormat>사용자 지정</PresentationFormat>
  <Paragraphs>628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Source Han Sans KR Bold</vt:lpstr>
      <vt:lpstr>Noto Sans KR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블루 화이트 심플한 회사 소개 프레젠테이션</dc:title>
  <dc:creator>Administrator</dc:creator>
  <cp:lastModifiedBy>Administrator</cp:lastModifiedBy>
  <cp:revision>60</cp:revision>
  <dcterms:created xsi:type="dcterms:W3CDTF">2006-08-16T00:00:00Z</dcterms:created>
  <dcterms:modified xsi:type="dcterms:W3CDTF">2025-11-26T05:48:00Z</dcterms:modified>
  <dc:identifier>DAG5rZCaa5E</dc:identifier>
</cp:coreProperties>
</file>

<file path=docProps/thumbnail.jpeg>
</file>